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21"/>
    <p:restoredTop sz="92810"/>
  </p:normalViewPr>
  <p:slideViewPr>
    <p:cSldViewPr snapToGrid="0" snapToObjects="1">
      <p:cViewPr varScale="1">
        <p:scale>
          <a:sx n="62" d="100"/>
          <a:sy n="62" d="100"/>
        </p:scale>
        <p:origin x="14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374386-BF11-DF4B-AB99-A30BB92702B5}" type="datetimeFigureOut">
              <a:rPr lang="en-US" smtClean="0"/>
              <a:t>12/28/17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B0C4B0-07E6-8D4D-85A0-31D2A5E6F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058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A5CA5-34EC-8346-BEAC-D373FFF90B5F}" type="datetimeFigureOut">
              <a:rPr lang="en-US" smtClean="0"/>
              <a:t>12/28/17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489EF-AF6E-3D4F-9C04-049107E54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41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A5CA5-34EC-8346-BEAC-D373FFF90B5F}" type="datetimeFigureOut">
              <a:rPr lang="en-US" smtClean="0"/>
              <a:t>12/28/17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489EF-AF6E-3D4F-9C04-049107E54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947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A5CA5-34EC-8346-BEAC-D373FFF90B5F}" type="datetimeFigureOut">
              <a:rPr lang="en-US" smtClean="0"/>
              <a:t>12/28/17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489EF-AF6E-3D4F-9C04-049107E54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053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A5CA5-34EC-8346-BEAC-D373FFF90B5F}" type="datetimeFigureOut">
              <a:rPr lang="en-US" smtClean="0"/>
              <a:t>12/28/17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489EF-AF6E-3D4F-9C04-049107E54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853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A5CA5-34EC-8346-BEAC-D373FFF90B5F}" type="datetimeFigureOut">
              <a:rPr lang="en-US" smtClean="0"/>
              <a:t>12/28/17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489EF-AF6E-3D4F-9C04-049107E54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679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A5CA5-34EC-8346-BEAC-D373FFF90B5F}" type="datetimeFigureOut">
              <a:rPr lang="en-US" smtClean="0"/>
              <a:t>12/28/17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489EF-AF6E-3D4F-9C04-049107E54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82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A5CA5-34EC-8346-BEAC-D373FFF90B5F}" type="datetimeFigureOut">
              <a:rPr lang="en-US" smtClean="0"/>
              <a:t>12/28/17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489EF-AF6E-3D4F-9C04-049107E54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164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A5CA5-34EC-8346-BEAC-D373FFF90B5F}" type="datetimeFigureOut">
              <a:rPr lang="en-US" smtClean="0"/>
              <a:t>12/28/17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489EF-AF6E-3D4F-9C04-049107E54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8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A5CA5-34EC-8346-BEAC-D373FFF90B5F}" type="datetimeFigureOut">
              <a:rPr lang="en-US" smtClean="0"/>
              <a:t>12/28/17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489EF-AF6E-3D4F-9C04-049107E54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758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A5CA5-34EC-8346-BEAC-D373FFF90B5F}" type="datetimeFigureOut">
              <a:rPr lang="en-US" smtClean="0"/>
              <a:t>12/28/17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489EF-AF6E-3D4F-9C04-049107E54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107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A5CA5-34EC-8346-BEAC-D373FFF90B5F}" type="datetimeFigureOut">
              <a:rPr lang="en-US" smtClean="0"/>
              <a:t>12/28/17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489EF-AF6E-3D4F-9C04-049107E54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974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A5CA5-34EC-8346-BEAC-D373FFF90B5F}" type="datetimeFigureOut">
              <a:rPr lang="en-US" smtClean="0"/>
              <a:t>12/28/17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489EF-AF6E-3D4F-9C04-049107E54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627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93308"/>
            <a:ext cx="56480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latin typeface="Constantia"/>
                <a:cs typeface="Constantia"/>
              </a:rPr>
              <a:t>ELASTIC COLLISION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35041" y="1593308"/>
            <a:ext cx="6362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smtClean="0">
                <a:latin typeface="Constantia"/>
                <a:cs typeface="Constantia"/>
              </a:rPr>
              <a:t>INELASTIC </a:t>
            </a:r>
            <a:r>
              <a:rPr lang="en-US" sz="4000" b="1" u="sng" dirty="0">
                <a:latin typeface="Constantia"/>
                <a:cs typeface="Constantia"/>
              </a:rPr>
              <a:t>COLLISION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3391628"/>
            <a:ext cx="56480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American Typewriter" charset="0"/>
                <a:ea typeface="American Typewriter" charset="0"/>
                <a:cs typeface="American Typewriter" charset="0"/>
              </a:rPr>
              <a:t>BOUNCING COLLISION</a:t>
            </a:r>
            <a:endParaRPr lang="en-US" sz="4000" b="1" dirty="0"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92356" y="3391627"/>
            <a:ext cx="56480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American Typewriter" charset="0"/>
                <a:ea typeface="American Typewriter" charset="0"/>
                <a:cs typeface="American Typewriter" charset="0"/>
              </a:rPr>
              <a:t>STICKING COLLISION</a:t>
            </a:r>
            <a:endParaRPr lang="en-US" sz="4000" b="1" dirty="0"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035042" y="845820"/>
            <a:ext cx="6005384" cy="4251960"/>
          </a:xfrm>
          <a:prstGeom prst="roundRect">
            <a:avLst/>
          </a:prstGeom>
          <a:noFill/>
          <a:ln w="762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530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-29.jpe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961"/>
          <a:stretch/>
        </p:blipFill>
        <p:spPr>
          <a:xfrm>
            <a:off x="3970867" y="2483554"/>
            <a:ext cx="4113412" cy="118422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78667" y="1303883"/>
            <a:ext cx="244686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m</a:t>
            </a:r>
            <a:r>
              <a:rPr lang="en-US" sz="2800" baseline="-25000" dirty="0">
                <a:solidFill>
                  <a:srgbClr val="0000FF"/>
                </a:solidFill>
              </a:rPr>
              <a:t>1</a:t>
            </a:r>
            <a:r>
              <a:rPr lang="en-US" sz="2800" dirty="0">
                <a:solidFill>
                  <a:srgbClr val="0000FF"/>
                </a:solidFill>
              </a:rPr>
              <a:t> = 3 kg </a:t>
            </a:r>
          </a:p>
          <a:p>
            <a:r>
              <a:rPr lang="en-US" sz="2800" dirty="0">
                <a:solidFill>
                  <a:srgbClr val="0000FF"/>
                </a:solidFill>
              </a:rPr>
              <a:t>v</a:t>
            </a:r>
            <a:r>
              <a:rPr lang="en-US" sz="2800" baseline="-25000" dirty="0">
                <a:solidFill>
                  <a:srgbClr val="0000FF"/>
                </a:solidFill>
              </a:rPr>
              <a:t>1 </a:t>
            </a:r>
            <a:r>
              <a:rPr lang="en-US" sz="2800" dirty="0">
                <a:solidFill>
                  <a:srgbClr val="0000FF"/>
                </a:solidFill>
              </a:rPr>
              <a:t> = 8  m/s </a:t>
            </a:r>
            <a:r>
              <a:rPr lang="en-US" dirty="0">
                <a:solidFill>
                  <a:srgbClr val="0000FF"/>
                </a:solidFill>
              </a:rPr>
              <a:t>RIGHT </a:t>
            </a:r>
          </a:p>
          <a:p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24142" y="1242528"/>
            <a:ext cx="244686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m</a:t>
            </a:r>
            <a:r>
              <a:rPr lang="en-US" sz="2800" baseline="-25000" dirty="0">
                <a:solidFill>
                  <a:srgbClr val="FF0000"/>
                </a:solidFill>
              </a:rPr>
              <a:t>2</a:t>
            </a:r>
            <a:r>
              <a:rPr lang="en-US" sz="2800" dirty="0">
                <a:solidFill>
                  <a:srgbClr val="FF0000"/>
                </a:solidFill>
              </a:rPr>
              <a:t> = 2 kg </a:t>
            </a:r>
          </a:p>
          <a:p>
            <a:r>
              <a:rPr lang="en-US" sz="2800" dirty="0">
                <a:solidFill>
                  <a:srgbClr val="FF0000"/>
                </a:solidFill>
              </a:rPr>
              <a:t>v</a:t>
            </a:r>
            <a:r>
              <a:rPr lang="en-US" sz="2800" baseline="-25000" dirty="0">
                <a:solidFill>
                  <a:srgbClr val="FF0000"/>
                </a:solidFill>
              </a:rPr>
              <a:t>2</a:t>
            </a:r>
            <a:r>
              <a:rPr lang="en-US" sz="2800" dirty="0">
                <a:solidFill>
                  <a:srgbClr val="FF0000"/>
                </a:solidFill>
              </a:rPr>
              <a:t> =  0  m/s </a:t>
            </a:r>
          </a:p>
          <a:p>
            <a:endParaRPr lang="en-US" sz="2800" dirty="0">
              <a:solidFill>
                <a:srgbClr val="FF000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6578601" y="2396068"/>
            <a:ext cx="1159933" cy="549613"/>
            <a:chOff x="5054600" y="2396067"/>
            <a:chExt cx="1159933" cy="549613"/>
          </a:xfrm>
        </p:grpSpPr>
        <p:sp>
          <p:nvSpPr>
            <p:cNvPr id="8" name="Rectangle 7"/>
            <p:cNvSpPr/>
            <p:nvPr/>
          </p:nvSpPr>
          <p:spPr>
            <a:xfrm>
              <a:off x="5054600" y="2396067"/>
              <a:ext cx="1159933" cy="3499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511800" y="2595728"/>
              <a:ext cx="626533" cy="3499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 rot="1255076">
            <a:off x="7598833" y="506969"/>
            <a:ext cx="285326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BEFORE </a:t>
            </a:r>
          </a:p>
          <a:p>
            <a:pPr algn="ctr"/>
            <a:r>
              <a:rPr lang="en-US" sz="2400" dirty="0"/>
              <a:t>a collision</a:t>
            </a:r>
            <a:endParaRPr lang="en-US" sz="4400" dirty="0"/>
          </a:p>
        </p:txBody>
      </p:sp>
      <p:sp>
        <p:nvSpPr>
          <p:cNvPr id="12" name="TextBox 11"/>
          <p:cNvSpPr txBox="1"/>
          <p:nvPr/>
        </p:nvSpPr>
        <p:spPr>
          <a:xfrm>
            <a:off x="883228" y="330134"/>
            <a:ext cx="65047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smtClean="0">
                <a:latin typeface="Constantia"/>
                <a:cs typeface="Constantia"/>
              </a:rPr>
              <a:t>INELASTIC </a:t>
            </a:r>
            <a:r>
              <a:rPr lang="en-US" sz="4000" b="1" u="sng" dirty="0">
                <a:latin typeface="Constantia"/>
                <a:cs typeface="Constantia"/>
              </a:rPr>
              <a:t>COLLISION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14600" y="4328477"/>
            <a:ext cx="7310162" cy="156966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 moving blue ball (</a:t>
            </a:r>
            <a:r>
              <a:rPr lang="en-US" sz="2400" dirty="0">
                <a:solidFill>
                  <a:srgbClr val="0070C0"/>
                </a:solidFill>
              </a:rPr>
              <a:t>m</a:t>
            </a:r>
            <a:r>
              <a:rPr lang="en-US" sz="2400" baseline="-25000" dirty="0">
                <a:solidFill>
                  <a:srgbClr val="0070C0"/>
                </a:solidFill>
              </a:rPr>
              <a:t>1</a:t>
            </a:r>
            <a:r>
              <a:rPr lang="en-US" sz="2400" dirty="0"/>
              <a:t>) strikes a stationary red ball (</a:t>
            </a:r>
            <a:r>
              <a:rPr lang="en-US" sz="2400" dirty="0">
                <a:solidFill>
                  <a:srgbClr val="FF0000"/>
                </a:solidFill>
              </a:rPr>
              <a:t>m</a:t>
            </a:r>
            <a:r>
              <a:rPr lang="en-US" sz="2400" baseline="-25000" dirty="0">
                <a:solidFill>
                  <a:srgbClr val="FF0000"/>
                </a:solidFill>
              </a:rPr>
              <a:t>2</a:t>
            </a:r>
            <a:r>
              <a:rPr lang="en-US" sz="2400" dirty="0"/>
              <a:t>) </a:t>
            </a:r>
          </a:p>
          <a:p>
            <a:pPr algn="ctr"/>
            <a:r>
              <a:rPr lang="en-US" sz="2400" dirty="0"/>
              <a:t>in a perfectly elastic collision. </a:t>
            </a:r>
          </a:p>
          <a:p>
            <a:pPr algn="ctr"/>
            <a:endParaRPr lang="en-US" sz="2400" b="1" dirty="0"/>
          </a:p>
          <a:p>
            <a:pPr algn="ctr"/>
            <a:r>
              <a:rPr lang="en-US" sz="2400" b="1" dirty="0"/>
              <a:t> Find the velocity of the red ball after the collision.  </a:t>
            </a:r>
          </a:p>
        </p:txBody>
      </p:sp>
    </p:spTree>
    <p:extLst>
      <p:ext uri="{BB962C8B-B14F-4D97-AF65-F5344CB8AC3E}">
        <p14:creationId xmlns:p14="http://schemas.microsoft.com/office/powerpoint/2010/main" val="27232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-29.jpe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961"/>
          <a:stretch/>
        </p:blipFill>
        <p:spPr>
          <a:xfrm>
            <a:off x="3828542" y="1797754"/>
            <a:ext cx="4113412" cy="118422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363916" y="660603"/>
            <a:ext cx="314365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m</a:t>
            </a:r>
            <a:r>
              <a:rPr lang="en-US" sz="2800" baseline="-25000" dirty="0">
                <a:solidFill>
                  <a:srgbClr val="0000FF"/>
                </a:solidFill>
              </a:rPr>
              <a:t>1</a:t>
            </a:r>
            <a:r>
              <a:rPr lang="en-US" sz="2800" dirty="0">
                <a:solidFill>
                  <a:srgbClr val="0000FF"/>
                </a:solidFill>
              </a:rPr>
              <a:t> = 3 kg </a:t>
            </a:r>
          </a:p>
          <a:p>
            <a:r>
              <a:rPr lang="en-US" sz="2800" dirty="0">
                <a:solidFill>
                  <a:srgbClr val="0000FF"/>
                </a:solidFill>
              </a:rPr>
              <a:t>v</a:t>
            </a:r>
            <a:r>
              <a:rPr lang="en-US" sz="2800" baseline="-25000" dirty="0">
                <a:solidFill>
                  <a:srgbClr val="0000FF"/>
                </a:solidFill>
              </a:rPr>
              <a:t>1 </a:t>
            </a:r>
            <a:r>
              <a:rPr lang="en-US" sz="2800" dirty="0">
                <a:solidFill>
                  <a:srgbClr val="0000FF"/>
                </a:solidFill>
              </a:rPr>
              <a:t> = 8  m/s </a:t>
            </a:r>
            <a:r>
              <a:rPr lang="en-US" dirty="0">
                <a:solidFill>
                  <a:srgbClr val="0000FF"/>
                </a:solidFill>
              </a:rPr>
              <a:t>RIGHT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</a:p>
          <a:p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20367" y="636789"/>
            <a:ext cx="244686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m</a:t>
            </a:r>
            <a:r>
              <a:rPr lang="en-US" sz="2800" baseline="-25000" dirty="0">
                <a:solidFill>
                  <a:srgbClr val="FF0000"/>
                </a:solidFill>
              </a:rPr>
              <a:t>2</a:t>
            </a:r>
            <a:r>
              <a:rPr lang="en-US" sz="2800" dirty="0">
                <a:solidFill>
                  <a:srgbClr val="FF0000"/>
                </a:solidFill>
              </a:rPr>
              <a:t> = 2 kg </a:t>
            </a:r>
          </a:p>
          <a:p>
            <a:r>
              <a:rPr lang="en-US" sz="2800" dirty="0">
                <a:solidFill>
                  <a:srgbClr val="FF0000"/>
                </a:solidFill>
              </a:rPr>
              <a:t>v</a:t>
            </a:r>
            <a:r>
              <a:rPr lang="en-US" sz="2800" baseline="-25000" dirty="0">
                <a:solidFill>
                  <a:srgbClr val="FF0000"/>
                </a:solidFill>
              </a:rPr>
              <a:t>2</a:t>
            </a:r>
            <a:r>
              <a:rPr lang="en-US" sz="2800" dirty="0">
                <a:solidFill>
                  <a:srgbClr val="FF0000"/>
                </a:solidFill>
              </a:rPr>
              <a:t>   =  0  m/s </a:t>
            </a:r>
          </a:p>
          <a:p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13475" y="3251077"/>
            <a:ext cx="35136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solidFill>
                  <a:srgbClr val="0000FF"/>
                </a:solidFill>
              </a:rPr>
              <a:t>p</a:t>
            </a:r>
            <a:r>
              <a:rPr lang="en-US" sz="2800" baseline="-25000" dirty="0">
                <a:solidFill>
                  <a:srgbClr val="0000FF"/>
                </a:solidFill>
              </a:rPr>
              <a:t>1</a:t>
            </a:r>
            <a:r>
              <a:rPr lang="en-US" sz="2800" dirty="0">
                <a:solidFill>
                  <a:srgbClr val="0000FF"/>
                </a:solidFill>
              </a:rPr>
              <a:t> = 24 kg m/s </a:t>
            </a:r>
            <a:r>
              <a:rPr lang="en-US" dirty="0">
                <a:solidFill>
                  <a:srgbClr val="0000FF"/>
                </a:solidFill>
              </a:rPr>
              <a:t>RIGHT</a:t>
            </a:r>
          </a:p>
          <a:p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81142" y="3227508"/>
            <a:ext cx="28024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solidFill>
                  <a:srgbClr val="FF0000"/>
                </a:solidFill>
              </a:rPr>
              <a:t>p</a:t>
            </a:r>
            <a:r>
              <a:rPr lang="en-US" sz="2800" baseline="-25000" dirty="0">
                <a:solidFill>
                  <a:srgbClr val="FF0000"/>
                </a:solidFill>
              </a:rPr>
              <a:t>2</a:t>
            </a:r>
            <a:r>
              <a:rPr lang="en-US" sz="2800" dirty="0">
                <a:solidFill>
                  <a:srgbClr val="FF0000"/>
                </a:solidFill>
              </a:rPr>
              <a:t>=  0 kg m/s </a:t>
            </a:r>
          </a:p>
          <a:p>
            <a:endParaRPr lang="en-US" sz="2800" dirty="0">
              <a:solidFill>
                <a:srgbClr val="FF000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436276" y="1710268"/>
            <a:ext cx="1159933" cy="549613"/>
            <a:chOff x="5054600" y="2396067"/>
            <a:chExt cx="1159933" cy="549613"/>
          </a:xfrm>
        </p:grpSpPr>
        <p:sp>
          <p:nvSpPr>
            <p:cNvPr id="10" name="Rectangle 9"/>
            <p:cNvSpPr/>
            <p:nvPr/>
          </p:nvSpPr>
          <p:spPr>
            <a:xfrm>
              <a:off x="5054600" y="2396067"/>
              <a:ext cx="1159933" cy="3499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511800" y="2595728"/>
              <a:ext cx="626533" cy="3499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Box 11"/>
          <p:cNvSpPr txBox="1"/>
          <p:nvPr/>
        </p:nvSpPr>
        <p:spPr>
          <a:xfrm rot="1255076">
            <a:off x="7705471" y="2881630"/>
            <a:ext cx="285326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BEFORE </a:t>
            </a:r>
          </a:p>
          <a:p>
            <a:pPr algn="ctr"/>
            <a:r>
              <a:rPr lang="en-US" sz="2400" dirty="0"/>
              <a:t>a collision</a:t>
            </a:r>
            <a:endParaRPr lang="en-US" sz="4400" dirty="0"/>
          </a:p>
        </p:txBody>
      </p:sp>
      <p:sp>
        <p:nvSpPr>
          <p:cNvPr id="14" name="TextBox 13"/>
          <p:cNvSpPr txBox="1"/>
          <p:nvPr/>
        </p:nvSpPr>
        <p:spPr>
          <a:xfrm>
            <a:off x="904010" y="27623"/>
            <a:ext cx="63273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smtClean="0">
                <a:latin typeface="Constantia"/>
                <a:cs typeface="Constantia"/>
              </a:rPr>
              <a:t>INELASTIC </a:t>
            </a:r>
            <a:r>
              <a:rPr lang="en-US" sz="4000" b="1" u="sng" dirty="0">
                <a:latin typeface="Constantia"/>
                <a:cs typeface="Constantia"/>
              </a:rPr>
              <a:t>COLLISION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861823" y="4314176"/>
            <a:ext cx="5291486" cy="52322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i="1" dirty="0" err="1"/>
              <a:t>p</a:t>
            </a:r>
            <a:r>
              <a:rPr lang="en-US" sz="2800" baseline="-25000" dirty="0" err="1"/>
              <a:t>SYSTEM</a:t>
            </a:r>
            <a:r>
              <a:rPr lang="en-US" sz="2800" dirty="0"/>
              <a:t> = </a:t>
            </a:r>
            <a:r>
              <a:rPr lang="en-US" sz="2800" dirty="0">
                <a:solidFill>
                  <a:srgbClr val="0000FF"/>
                </a:solidFill>
              </a:rPr>
              <a:t>24 kg m/s </a:t>
            </a:r>
            <a:r>
              <a:rPr lang="en-US" dirty="0">
                <a:solidFill>
                  <a:srgbClr val="0000FF"/>
                </a:solidFill>
              </a:rPr>
              <a:t>RIGHT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/>
              <a:t>+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</a:rPr>
              <a:t>0 kg m/s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34737" y="5309931"/>
            <a:ext cx="82549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Before the collision, </a:t>
            </a:r>
          </a:p>
          <a:p>
            <a:pPr algn="ctr"/>
            <a:r>
              <a:rPr lang="en-US" sz="2400" dirty="0"/>
              <a:t>the total momentum of the blue &amp; red ball system is </a:t>
            </a:r>
          </a:p>
          <a:p>
            <a:pPr algn="ctr"/>
            <a:r>
              <a:rPr lang="en-US" sz="2400" dirty="0"/>
              <a:t> </a:t>
            </a:r>
            <a:r>
              <a:rPr lang="en-US" sz="3600" dirty="0">
                <a:solidFill>
                  <a:srgbClr val="00B050"/>
                </a:solidFill>
              </a:rPr>
              <a:t>24 kg m/s to the right. </a:t>
            </a:r>
          </a:p>
        </p:txBody>
      </p:sp>
    </p:spTree>
    <p:extLst>
      <p:ext uri="{BB962C8B-B14F-4D97-AF65-F5344CB8AC3E}">
        <p14:creationId xmlns:p14="http://schemas.microsoft.com/office/powerpoint/2010/main" val="637009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images-29.jpe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89" b="17961"/>
          <a:stretch/>
        </p:blipFill>
        <p:spPr>
          <a:xfrm>
            <a:off x="5698067" y="2483554"/>
            <a:ext cx="2386211" cy="1184221"/>
          </a:xfrm>
          <a:prstGeom prst="rect">
            <a:avLst/>
          </a:prstGeom>
        </p:spPr>
      </p:pic>
      <p:pic>
        <p:nvPicPr>
          <p:cNvPr id="4" name="Picture 3" descr="images-29.jpe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720" b="17961"/>
          <a:stretch/>
        </p:blipFill>
        <p:spPr>
          <a:xfrm>
            <a:off x="6468534" y="2483554"/>
            <a:ext cx="1615745" cy="1184221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6578601" y="2396068"/>
            <a:ext cx="1159933" cy="549613"/>
            <a:chOff x="5054600" y="2396067"/>
            <a:chExt cx="1159933" cy="549613"/>
          </a:xfrm>
        </p:grpSpPr>
        <p:sp>
          <p:nvSpPr>
            <p:cNvPr id="10" name="Rectangle 9"/>
            <p:cNvSpPr/>
            <p:nvPr/>
          </p:nvSpPr>
          <p:spPr>
            <a:xfrm>
              <a:off x="5054600" y="2396067"/>
              <a:ext cx="1159933" cy="3499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511800" y="2595728"/>
              <a:ext cx="626533" cy="3499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 rot="1255076">
            <a:off x="7180804" y="812923"/>
            <a:ext cx="318180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Copperplate Gothic Bold"/>
                <a:cs typeface="Copperplate Gothic Bold"/>
              </a:rPr>
              <a:t>Collision</a:t>
            </a:r>
          </a:p>
          <a:p>
            <a:pPr algn="ctr"/>
            <a:r>
              <a:rPr lang="en-US" sz="2800" dirty="0" smtClean="0">
                <a:solidFill>
                  <a:srgbClr val="00B050"/>
                </a:solidFill>
                <a:latin typeface="Copperplate Gothic Bold"/>
                <a:cs typeface="Copperplate Gothic Bold"/>
              </a:rPr>
              <a:t>sticking</a:t>
            </a:r>
            <a:endParaRPr lang="en-US" sz="2800" dirty="0">
              <a:solidFill>
                <a:srgbClr val="00B050"/>
              </a:solidFill>
              <a:latin typeface="Copperplate Gothic Bold"/>
              <a:cs typeface="Copperplate Gothic Bold"/>
            </a:endParaRPr>
          </a:p>
        </p:txBody>
      </p:sp>
      <p:pic>
        <p:nvPicPr>
          <p:cNvPr id="12" name="Picture 11" descr="images-29.jpe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62" t="13295" r="69537" b="17961"/>
          <a:stretch/>
        </p:blipFill>
        <p:spPr>
          <a:xfrm>
            <a:off x="5596467" y="2675468"/>
            <a:ext cx="872066" cy="992307"/>
          </a:xfrm>
          <a:prstGeom prst="rect">
            <a:avLst/>
          </a:prstGeom>
        </p:spPr>
      </p:pic>
      <p:pic>
        <p:nvPicPr>
          <p:cNvPr id="15" name="Picture 14" descr="images-29.jpe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14" r="55746" b="84075"/>
          <a:stretch/>
        </p:blipFill>
        <p:spPr>
          <a:xfrm>
            <a:off x="5596467" y="2480788"/>
            <a:ext cx="1219200" cy="229881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133601" y="1195739"/>
            <a:ext cx="61257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err="1"/>
              <a:t>p</a:t>
            </a:r>
            <a:r>
              <a:rPr lang="en-US" sz="3600" baseline="-25000" dirty="0" err="1"/>
              <a:t>SYSTEM</a:t>
            </a:r>
            <a:r>
              <a:rPr lang="en-US" sz="3600" dirty="0"/>
              <a:t> = 24 kg m/s RIGHT </a:t>
            </a:r>
          </a:p>
          <a:p>
            <a:endParaRPr lang="en-US" sz="3600" dirty="0"/>
          </a:p>
        </p:txBody>
      </p:sp>
      <p:sp>
        <p:nvSpPr>
          <p:cNvPr id="17" name="TextBox 16"/>
          <p:cNvSpPr txBox="1"/>
          <p:nvPr/>
        </p:nvSpPr>
        <p:spPr>
          <a:xfrm rot="1203642">
            <a:off x="7447308" y="502848"/>
            <a:ext cx="335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Constantia"/>
                <a:cs typeface="Constantia"/>
              </a:rPr>
              <a:t>Inelastic</a:t>
            </a:r>
            <a:endParaRPr lang="en-US" sz="4000" dirty="0">
              <a:latin typeface="Constantia"/>
              <a:cs typeface="Constanti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66356" y="444109"/>
            <a:ext cx="62093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smtClean="0">
                <a:latin typeface="Constantia"/>
                <a:cs typeface="Constantia"/>
              </a:rPr>
              <a:t>INELASTIC </a:t>
            </a:r>
            <a:r>
              <a:rPr lang="en-US" sz="4000" b="1" u="sng" dirty="0">
                <a:latin typeface="Constantia"/>
                <a:cs typeface="Constantia"/>
              </a:rPr>
              <a:t>COLLISION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16418" y="3859689"/>
            <a:ext cx="873632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A perfectly </a:t>
            </a:r>
            <a:r>
              <a:rPr lang="en-US" sz="4000" dirty="0" smtClean="0"/>
              <a:t>inelastic </a:t>
            </a:r>
            <a:r>
              <a:rPr lang="en-US" sz="4000" dirty="0"/>
              <a:t>collision is a </a:t>
            </a:r>
            <a:r>
              <a:rPr lang="en-US" sz="4000" dirty="0" smtClean="0"/>
              <a:t>sticking </a:t>
            </a:r>
            <a:r>
              <a:rPr lang="en-US" sz="4000" dirty="0"/>
              <a:t>collision. </a:t>
            </a:r>
            <a:r>
              <a:rPr lang="en-US" sz="4000" dirty="0" smtClean="0"/>
              <a:t>The total momentum is shared by  the </a:t>
            </a:r>
            <a:r>
              <a:rPr lang="en-US" sz="4000" dirty="0">
                <a:solidFill>
                  <a:srgbClr val="0070C0"/>
                </a:solidFill>
              </a:rPr>
              <a:t>blue ball </a:t>
            </a:r>
            <a:r>
              <a:rPr lang="en-US" sz="4000" dirty="0" smtClean="0"/>
              <a:t>and the </a:t>
            </a:r>
            <a:r>
              <a:rPr lang="en-US" sz="4000" dirty="0">
                <a:solidFill>
                  <a:srgbClr val="FF0000"/>
                </a:solidFill>
              </a:rPr>
              <a:t>red ball</a:t>
            </a:r>
            <a:r>
              <a:rPr lang="en-US" sz="4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0614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149601" y="3577036"/>
            <a:ext cx="244686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m</a:t>
            </a:r>
            <a:r>
              <a:rPr lang="en-US" sz="2800" baseline="-25000" dirty="0">
                <a:solidFill>
                  <a:srgbClr val="0000FF"/>
                </a:solidFill>
              </a:rPr>
              <a:t>1</a:t>
            </a:r>
            <a:r>
              <a:rPr lang="en-US" sz="2800" dirty="0">
                <a:solidFill>
                  <a:srgbClr val="0000FF"/>
                </a:solidFill>
              </a:rPr>
              <a:t> = 3 kg </a:t>
            </a:r>
          </a:p>
          <a:p>
            <a:r>
              <a:rPr lang="en-US" sz="2800" dirty="0" smtClean="0">
                <a:solidFill>
                  <a:srgbClr val="0000FF"/>
                </a:solidFill>
              </a:rPr>
              <a:t>v</a:t>
            </a:r>
            <a:r>
              <a:rPr lang="en-US" sz="2800" baseline="-25000" dirty="0" smtClean="0">
                <a:solidFill>
                  <a:srgbClr val="0000FF"/>
                </a:solidFill>
              </a:rPr>
              <a:t>1</a:t>
            </a:r>
            <a:r>
              <a:rPr lang="en-US" sz="2800" dirty="0" smtClean="0">
                <a:solidFill>
                  <a:srgbClr val="0000FF"/>
                </a:solidFill>
              </a:rPr>
              <a:t>‘ </a:t>
            </a:r>
            <a:r>
              <a:rPr lang="en-US" sz="2800" dirty="0">
                <a:solidFill>
                  <a:srgbClr val="0000FF"/>
                </a:solidFill>
              </a:rPr>
              <a:t>= </a:t>
            </a:r>
            <a:r>
              <a:rPr lang="en-US" sz="2800" dirty="0" smtClean="0">
                <a:solidFill>
                  <a:srgbClr val="0000FF"/>
                </a:solidFill>
              </a:rPr>
              <a:t>???  </a:t>
            </a:r>
            <a:r>
              <a:rPr lang="en-US" sz="2800" dirty="0">
                <a:solidFill>
                  <a:srgbClr val="0000FF"/>
                </a:solidFill>
              </a:rPr>
              <a:t>m/s</a:t>
            </a:r>
          </a:p>
          <a:p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52067" y="3608794"/>
            <a:ext cx="244686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m</a:t>
            </a:r>
            <a:r>
              <a:rPr lang="en-US" sz="2800" baseline="-25000" dirty="0">
                <a:solidFill>
                  <a:srgbClr val="FF0000"/>
                </a:solidFill>
              </a:rPr>
              <a:t>2</a:t>
            </a:r>
            <a:r>
              <a:rPr lang="en-US" sz="2800" dirty="0">
                <a:solidFill>
                  <a:srgbClr val="FF0000"/>
                </a:solidFill>
              </a:rPr>
              <a:t> = 2 kg 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v</a:t>
            </a:r>
            <a:r>
              <a:rPr lang="en-US" sz="2800" baseline="-25000" dirty="0" smtClean="0">
                <a:solidFill>
                  <a:srgbClr val="FF0000"/>
                </a:solidFill>
              </a:rPr>
              <a:t>2 </a:t>
            </a:r>
            <a:r>
              <a:rPr lang="en-US" sz="2800" dirty="0" smtClean="0">
                <a:solidFill>
                  <a:srgbClr val="FF0000"/>
                </a:solidFill>
              </a:rPr>
              <a:t>‘   </a:t>
            </a:r>
            <a:r>
              <a:rPr lang="en-US" sz="2800" dirty="0">
                <a:solidFill>
                  <a:srgbClr val="FF0000"/>
                </a:solidFill>
              </a:rPr>
              <a:t>=  ???  m/s </a:t>
            </a:r>
          </a:p>
          <a:p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0988" y="5024623"/>
            <a:ext cx="115546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The total momentum of the blue &amp; red ball system </a:t>
            </a:r>
            <a:r>
              <a:rPr lang="en-US" sz="2400" dirty="0" smtClean="0"/>
              <a:t>is 24 </a:t>
            </a:r>
            <a:r>
              <a:rPr lang="en-US" sz="2400" dirty="0"/>
              <a:t>kg m/s RIGHT</a:t>
            </a:r>
            <a:r>
              <a:rPr lang="en-US" sz="2400" dirty="0" smtClean="0"/>
              <a:t>.</a:t>
            </a:r>
          </a:p>
          <a:p>
            <a:pPr algn="ctr"/>
            <a:r>
              <a:rPr lang="en-US" sz="2400" b="1" dirty="0" smtClean="0"/>
              <a:t>The velocity of the balls will be the SAME after the collision since they move together. </a:t>
            </a:r>
            <a:endParaRPr lang="en-US" sz="2400" b="1" dirty="0"/>
          </a:p>
        </p:txBody>
      </p:sp>
      <p:grpSp>
        <p:nvGrpSpPr>
          <p:cNvPr id="9" name="Group 8"/>
          <p:cNvGrpSpPr/>
          <p:nvPr/>
        </p:nvGrpSpPr>
        <p:grpSpPr>
          <a:xfrm>
            <a:off x="4728634" y="2352870"/>
            <a:ext cx="1159933" cy="549613"/>
            <a:chOff x="5054600" y="2396067"/>
            <a:chExt cx="1159933" cy="549613"/>
          </a:xfrm>
        </p:grpSpPr>
        <p:sp>
          <p:nvSpPr>
            <p:cNvPr id="10" name="Rectangle 9"/>
            <p:cNvSpPr/>
            <p:nvPr/>
          </p:nvSpPr>
          <p:spPr>
            <a:xfrm>
              <a:off x="5054600" y="2396067"/>
              <a:ext cx="1159933" cy="3499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511800" y="2595728"/>
              <a:ext cx="626533" cy="3499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Box 11"/>
          <p:cNvSpPr txBox="1"/>
          <p:nvPr/>
        </p:nvSpPr>
        <p:spPr>
          <a:xfrm rot="1255076">
            <a:off x="7497233" y="641347"/>
            <a:ext cx="285326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AFTER </a:t>
            </a:r>
          </a:p>
          <a:p>
            <a:pPr algn="ctr"/>
            <a:r>
              <a:rPr lang="en-US" sz="2400" dirty="0"/>
              <a:t>a collision</a:t>
            </a:r>
            <a:endParaRPr lang="en-US" sz="4400" dirty="0"/>
          </a:p>
        </p:txBody>
      </p:sp>
      <p:sp>
        <p:nvSpPr>
          <p:cNvPr id="14" name="TextBox 13"/>
          <p:cNvSpPr txBox="1"/>
          <p:nvPr/>
        </p:nvSpPr>
        <p:spPr>
          <a:xfrm>
            <a:off x="1174173" y="1195739"/>
            <a:ext cx="48879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err="1"/>
              <a:t>p</a:t>
            </a:r>
            <a:r>
              <a:rPr lang="en-US" sz="3600" baseline="-25000" dirty="0" err="1"/>
              <a:t>SYSTEM</a:t>
            </a:r>
            <a:r>
              <a:rPr lang="en-US" sz="3600" dirty="0"/>
              <a:t> = 24 kg </a:t>
            </a:r>
            <a:r>
              <a:rPr lang="en-US" sz="3600" dirty="0" smtClean="0"/>
              <a:t>m/s </a:t>
            </a:r>
            <a:r>
              <a:rPr lang="en-US" sz="1600" dirty="0" smtClean="0"/>
              <a:t>RIGHT</a:t>
            </a:r>
            <a:r>
              <a:rPr lang="en-US" sz="3600" dirty="0" smtClean="0"/>
              <a:t> </a:t>
            </a:r>
            <a:endParaRPr lang="en-US" sz="3600" dirty="0"/>
          </a:p>
          <a:p>
            <a:endParaRPr lang="en-US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498764" y="27623"/>
            <a:ext cx="67325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smtClean="0">
                <a:latin typeface="Constantia"/>
                <a:cs typeface="Constantia"/>
              </a:rPr>
              <a:t>INELASTIC </a:t>
            </a:r>
            <a:r>
              <a:rPr lang="en-US" sz="4000" b="1" u="sng" dirty="0">
                <a:latin typeface="Constantia"/>
                <a:cs typeface="Constantia"/>
              </a:rPr>
              <a:t>COLLISION</a:t>
            </a:r>
          </a:p>
        </p:txBody>
      </p:sp>
      <p:pic>
        <p:nvPicPr>
          <p:cNvPr id="13" name="Picture 12" descr="images-29.jpe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89" b="17961"/>
          <a:stretch/>
        </p:blipFill>
        <p:spPr>
          <a:xfrm>
            <a:off x="4174066" y="2483553"/>
            <a:ext cx="2386211" cy="1184221"/>
          </a:xfrm>
          <a:prstGeom prst="rect">
            <a:avLst/>
          </a:prstGeom>
        </p:spPr>
      </p:pic>
      <p:pic>
        <p:nvPicPr>
          <p:cNvPr id="16" name="Picture 15" descr="images-29.jpe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720" b="17961"/>
          <a:stretch/>
        </p:blipFill>
        <p:spPr>
          <a:xfrm>
            <a:off x="4944533" y="2483553"/>
            <a:ext cx="1615745" cy="1184221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>
            <a:off x="5054600" y="2396067"/>
            <a:ext cx="1159933" cy="549613"/>
            <a:chOff x="5054600" y="2396067"/>
            <a:chExt cx="1159933" cy="549613"/>
          </a:xfrm>
        </p:grpSpPr>
        <p:sp>
          <p:nvSpPr>
            <p:cNvPr id="18" name="Rectangle 17"/>
            <p:cNvSpPr/>
            <p:nvPr/>
          </p:nvSpPr>
          <p:spPr>
            <a:xfrm>
              <a:off x="5054600" y="2396067"/>
              <a:ext cx="1159933" cy="3499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511800" y="2595728"/>
              <a:ext cx="626533" cy="3499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0" name="Picture 19" descr="images-29.jpe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62" t="13295" r="69537" b="17961"/>
          <a:stretch/>
        </p:blipFill>
        <p:spPr>
          <a:xfrm>
            <a:off x="4072467" y="2675467"/>
            <a:ext cx="872066" cy="992307"/>
          </a:xfrm>
          <a:prstGeom prst="rect">
            <a:avLst/>
          </a:prstGeom>
        </p:spPr>
      </p:pic>
      <p:pic>
        <p:nvPicPr>
          <p:cNvPr id="21" name="Picture 20" descr="images-29.jpe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14" r="55746" b="84075"/>
          <a:stretch/>
        </p:blipFill>
        <p:spPr>
          <a:xfrm>
            <a:off x="4134769" y="2437590"/>
            <a:ext cx="1732629" cy="326688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104793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149601" y="3577036"/>
            <a:ext cx="244686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m</a:t>
            </a:r>
            <a:r>
              <a:rPr lang="en-US" sz="2800" baseline="-25000" dirty="0">
                <a:solidFill>
                  <a:srgbClr val="0000FF"/>
                </a:solidFill>
              </a:rPr>
              <a:t>1</a:t>
            </a:r>
            <a:r>
              <a:rPr lang="en-US" sz="2800" dirty="0">
                <a:solidFill>
                  <a:srgbClr val="0000FF"/>
                </a:solidFill>
              </a:rPr>
              <a:t> = 3 kg </a:t>
            </a:r>
          </a:p>
          <a:p>
            <a:r>
              <a:rPr lang="en-US" sz="2800" dirty="0" smtClean="0">
                <a:solidFill>
                  <a:srgbClr val="0000FF"/>
                </a:solidFill>
              </a:rPr>
              <a:t>v</a:t>
            </a:r>
            <a:r>
              <a:rPr lang="en-US" sz="2800" baseline="-25000" dirty="0" smtClean="0">
                <a:solidFill>
                  <a:srgbClr val="0000FF"/>
                </a:solidFill>
              </a:rPr>
              <a:t>1</a:t>
            </a:r>
            <a:r>
              <a:rPr lang="en-US" sz="2800" dirty="0" smtClean="0">
                <a:solidFill>
                  <a:srgbClr val="0000FF"/>
                </a:solidFill>
              </a:rPr>
              <a:t>‘ </a:t>
            </a:r>
            <a:r>
              <a:rPr lang="en-US" sz="2800" dirty="0">
                <a:solidFill>
                  <a:srgbClr val="0000FF"/>
                </a:solidFill>
              </a:rPr>
              <a:t>= </a:t>
            </a:r>
            <a:r>
              <a:rPr lang="en-US" sz="2800" dirty="0" smtClean="0">
                <a:solidFill>
                  <a:srgbClr val="0000FF"/>
                </a:solidFill>
              </a:rPr>
              <a:t>???  </a:t>
            </a:r>
            <a:r>
              <a:rPr lang="en-US" sz="2800" dirty="0">
                <a:solidFill>
                  <a:srgbClr val="0000FF"/>
                </a:solidFill>
              </a:rPr>
              <a:t>m/s</a:t>
            </a:r>
          </a:p>
          <a:p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52067" y="3608794"/>
            <a:ext cx="244686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m</a:t>
            </a:r>
            <a:r>
              <a:rPr lang="en-US" sz="2800" baseline="-25000" dirty="0">
                <a:solidFill>
                  <a:srgbClr val="FF0000"/>
                </a:solidFill>
              </a:rPr>
              <a:t>2</a:t>
            </a:r>
            <a:r>
              <a:rPr lang="en-US" sz="2800" dirty="0">
                <a:solidFill>
                  <a:srgbClr val="FF0000"/>
                </a:solidFill>
              </a:rPr>
              <a:t> = 2 kg 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v</a:t>
            </a:r>
            <a:r>
              <a:rPr lang="en-US" sz="2800" baseline="-25000" dirty="0" smtClean="0">
                <a:solidFill>
                  <a:srgbClr val="FF0000"/>
                </a:solidFill>
              </a:rPr>
              <a:t>2</a:t>
            </a:r>
            <a:r>
              <a:rPr lang="en-US" sz="2800" dirty="0" smtClean="0">
                <a:solidFill>
                  <a:srgbClr val="FF0000"/>
                </a:solidFill>
              </a:rPr>
              <a:t> ‘  </a:t>
            </a:r>
            <a:r>
              <a:rPr lang="en-US" sz="2800" dirty="0">
                <a:solidFill>
                  <a:srgbClr val="FF0000"/>
                </a:solidFill>
              </a:rPr>
              <a:t>=  ???  m/s </a:t>
            </a:r>
          </a:p>
          <a:p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0988" y="5619304"/>
            <a:ext cx="115546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The total momentum of the blue &amp; red ball system </a:t>
            </a:r>
            <a:r>
              <a:rPr lang="en-US" sz="2400" dirty="0" smtClean="0"/>
              <a:t>is 24 </a:t>
            </a:r>
            <a:r>
              <a:rPr lang="en-US" sz="2400" dirty="0"/>
              <a:t>kg m/s RIGHT</a:t>
            </a:r>
            <a:r>
              <a:rPr lang="en-US" sz="2400" dirty="0" smtClean="0"/>
              <a:t>.</a:t>
            </a:r>
          </a:p>
          <a:p>
            <a:pPr algn="ctr"/>
            <a:r>
              <a:rPr lang="en-US" sz="2400" b="1" dirty="0" smtClean="0"/>
              <a:t>The velocity of the balls will be the SAME after the collision since they move together. 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 rot="1255076">
            <a:off x="7497233" y="641347"/>
            <a:ext cx="285326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AFTER </a:t>
            </a:r>
          </a:p>
          <a:p>
            <a:pPr algn="ctr"/>
            <a:r>
              <a:rPr lang="en-US" sz="2400" dirty="0"/>
              <a:t>a collision</a:t>
            </a:r>
            <a:endParaRPr lang="en-US" sz="4400" dirty="0"/>
          </a:p>
        </p:txBody>
      </p:sp>
      <p:sp>
        <p:nvSpPr>
          <p:cNvPr id="14" name="TextBox 13"/>
          <p:cNvSpPr txBox="1"/>
          <p:nvPr/>
        </p:nvSpPr>
        <p:spPr>
          <a:xfrm>
            <a:off x="1174173" y="1195739"/>
            <a:ext cx="48879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err="1"/>
              <a:t>p</a:t>
            </a:r>
            <a:r>
              <a:rPr lang="en-US" sz="3600" baseline="-25000" dirty="0" err="1"/>
              <a:t>SYSTEM</a:t>
            </a:r>
            <a:r>
              <a:rPr lang="en-US" sz="3600" dirty="0"/>
              <a:t> = 24 kg </a:t>
            </a:r>
            <a:r>
              <a:rPr lang="en-US" sz="3600" dirty="0" smtClean="0"/>
              <a:t>m/s </a:t>
            </a:r>
            <a:r>
              <a:rPr lang="en-US" sz="1600" dirty="0" smtClean="0"/>
              <a:t>RIGHT</a:t>
            </a:r>
            <a:r>
              <a:rPr lang="en-US" sz="3600" dirty="0" smtClean="0"/>
              <a:t> </a:t>
            </a:r>
            <a:endParaRPr lang="en-US" sz="3600" dirty="0"/>
          </a:p>
          <a:p>
            <a:endParaRPr lang="en-US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498764" y="27623"/>
            <a:ext cx="67325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smtClean="0">
                <a:latin typeface="Constantia"/>
                <a:cs typeface="Constantia"/>
              </a:rPr>
              <a:t>INELASTIC </a:t>
            </a:r>
            <a:r>
              <a:rPr lang="en-US" sz="4000" b="1" u="sng" dirty="0">
                <a:latin typeface="Constantia"/>
                <a:cs typeface="Constantia"/>
              </a:rPr>
              <a:t>COLLISION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4072467" y="2352870"/>
            <a:ext cx="2487811" cy="1314904"/>
            <a:chOff x="4072467" y="2352870"/>
            <a:chExt cx="2487811" cy="1314904"/>
          </a:xfrm>
        </p:grpSpPr>
        <p:grpSp>
          <p:nvGrpSpPr>
            <p:cNvPr id="9" name="Group 8"/>
            <p:cNvGrpSpPr/>
            <p:nvPr/>
          </p:nvGrpSpPr>
          <p:grpSpPr>
            <a:xfrm>
              <a:off x="4728634" y="2352870"/>
              <a:ext cx="1159933" cy="549613"/>
              <a:chOff x="5054600" y="2396067"/>
              <a:chExt cx="1159933" cy="549613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5054600" y="2396067"/>
                <a:ext cx="1159933" cy="34995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5511800" y="2595728"/>
                <a:ext cx="626533" cy="34995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3" name="Picture 12" descr="images-29.jpe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1989" b="17961"/>
            <a:stretch/>
          </p:blipFill>
          <p:spPr>
            <a:xfrm>
              <a:off x="4174066" y="2483553"/>
              <a:ext cx="2386211" cy="1184221"/>
            </a:xfrm>
            <a:prstGeom prst="rect">
              <a:avLst/>
            </a:prstGeom>
          </p:spPr>
        </p:pic>
        <p:pic>
          <p:nvPicPr>
            <p:cNvPr id="16" name="Picture 15" descr="images-29.jpe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0720" b="17961"/>
            <a:stretch/>
          </p:blipFill>
          <p:spPr>
            <a:xfrm>
              <a:off x="4944533" y="2483553"/>
              <a:ext cx="1615745" cy="1184221"/>
            </a:xfrm>
            <a:prstGeom prst="rect">
              <a:avLst/>
            </a:prstGeom>
          </p:spPr>
        </p:pic>
        <p:grpSp>
          <p:nvGrpSpPr>
            <p:cNvPr id="17" name="Group 16"/>
            <p:cNvGrpSpPr/>
            <p:nvPr/>
          </p:nvGrpSpPr>
          <p:grpSpPr>
            <a:xfrm>
              <a:off x="5054600" y="2396067"/>
              <a:ext cx="1159933" cy="549613"/>
              <a:chOff x="5054600" y="2396067"/>
              <a:chExt cx="1159933" cy="549613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5054600" y="2396067"/>
                <a:ext cx="1159933" cy="34995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5511800" y="2595728"/>
                <a:ext cx="626533" cy="34995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20" name="Picture 19" descr="images-29.jpe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262" t="13295" r="69537" b="17961"/>
            <a:stretch/>
          </p:blipFill>
          <p:spPr>
            <a:xfrm>
              <a:off x="4072467" y="2675467"/>
              <a:ext cx="872066" cy="992307"/>
            </a:xfrm>
            <a:prstGeom prst="rect">
              <a:avLst/>
            </a:prstGeom>
          </p:spPr>
        </p:pic>
        <p:pic>
          <p:nvPicPr>
            <p:cNvPr id="21" name="Picture 20" descr="images-29.jpe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614" r="55746" b="84075"/>
            <a:stretch/>
          </p:blipFill>
          <p:spPr>
            <a:xfrm>
              <a:off x="4134769" y="2437590"/>
              <a:ext cx="1732629" cy="326688"/>
            </a:xfrm>
            <a:prstGeom prst="rect">
              <a:avLst/>
            </a:prstGeom>
            <a:solidFill>
              <a:schemeClr val="tx1"/>
            </a:solidFill>
          </p:spPr>
        </p:pic>
      </p:grpSp>
      <p:sp>
        <p:nvSpPr>
          <p:cNvPr id="22" name="TextBox 21"/>
          <p:cNvSpPr txBox="1"/>
          <p:nvPr/>
        </p:nvSpPr>
        <p:spPr>
          <a:xfrm>
            <a:off x="4312612" y="5001654"/>
            <a:ext cx="32789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v’</a:t>
            </a:r>
            <a:r>
              <a:rPr lang="en-US" sz="3600" b="1" baseline="-25000" dirty="0" smtClean="0">
                <a:solidFill>
                  <a:srgbClr val="00B050"/>
                </a:solidFill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</a:rPr>
              <a:t> </a:t>
            </a:r>
            <a:r>
              <a:rPr lang="en-US" sz="3600" b="1" dirty="0">
                <a:solidFill>
                  <a:srgbClr val="00B050"/>
                </a:solidFill>
              </a:rPr>
              <a:t>= </a:t>
            </a:r>
            <a:r>
              <a:rPr lang="en-US" sz="3600" b="1" dirty="0" smtClean="0">
                <a:solidFill>
                  <a:srgbClr val="00B050"/>
                </a:solidFill>
              </a:rPr>
              <a:t>???  m/s</a:t>
            </a:r>
            <a:endParaRPr lang="en-US" sz="3600" b="1" dirty="0">
              <a:solidFill>
                <a:srgbClr val="00B050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945780" y="4023388"/>
            <a:ext cx="2377978" cy="545955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825689" y="4052069"/>
            <a:ext cx="2377978" cy="545955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>
            <a:stCxn id="3" idx="4"/>
          </p:cNvCxnSpPr>
          <p:nvPr/>
        </p:nvCxnSpPr>
        <p:spPr>
          <a:xfrm>
            <a:off x="4134769" y="4569343"/>
            <a:ext cx="509967" cy="412976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6214533" y="4605889"/>
            <a:ext cx="487604" cy="493165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97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803913" y="2699237"/>
            <a:ext cx="244686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m</a:t>
            </a:r>
            <a:r>
              <a:rPr lang="en-US" sz="2800" baseline="-25000" dirty="0">
                <a:solidFill>
                  <a:srgbClr val="0000FF"/>
                </a:solidFill>
              </a:rPr>
              <a:t>1</a:t>
            </a:r>
            <a:r>
              <a:rPr lang="en-US" sz="2800" dirty="0">
                <a:solidFill>
                  <a:srgbClr val="0000FF"/>
                </a:solidFill>
              </a:rPr>
              <a:t> = 3 kg </a:t>
            </a:r>
          </a:p>
          <a:p>
            <a:r>
              <a:rPr lang="en-US" sz="2800" dirty="0" smtClean="0">
                <a:solidFill>
                  <a:srgbClr val="00B050"/>
                </a:solidFill>
              </a:rPr>
              <a:t>v’ </a:t>
            </a:r>
            <a:r>
              <a:rPr lang="en-US" sz="2800" dirty="0">
                <a:solidFill>
                  <a:srgbClr val="00B050"/>
                </a:solidFill>
              </a:rPr>
              <a:t>= </a:t>
            </a:r>
            <a:r>
              <a:rPr lang="en-US" sz="2800" dirty="0" smtClean="0">
                <a:solidFill>
                  <a:srgbClr val="00B050"/>
                </a:solidFill>
              </a:rPr>
              <a:t>? </a:t>
            </a:r>
            <a:r>
              <a:rPr lang="en-US" sz="2800" dirty="0">
                <a:solidFill>
                  <a:srgbClr val="00B050"/>
                </a:solidFill>
              </a:rPr>
              <a:t>m/s</a:t>
            </a:r>
          </a:p>
          <a:p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06379" y="2730995"/>
            <a:ext cx="244686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m</a:t>
            </a:r>
            <a:r>
              <a:rPr lang="en-US" sz="2800" baseline="-25000" dirty="0">
                <a:solidFill>
                  <a:srgbClr val="FF0000"/>
                </a:solidFill>
              </a:rPr>
              <a:t>2</a:t>
            </a:r>
            <a:r>
              <a:rPr lang="en-US" sz="2800" dirty="0">
                <a:solidFill>
                  <a:srgbClr val="FF0000"/>
                </a:solidFill>
              </a:rPr>
              <a:t> = 2 kg </a:t>
            </a:r>
          </a:p>
          <a:p>
            <a:r>
              <a:rPr lang="en-US" sz="2800" dirty="0" smtClean="0">
                <a:solidFill>
                  <a:srgbClr val="00B050"/>
                </a:solidFill>
              </a:rPr>
              <a:t>v’ = ? m/s</a:t>
            </a:r>
          </a:p>
          <a:p>
            <a:endParaRPr lang="en-US" sz="2800" dirty="0">
              <a:solidFill>
                <a:srgbClr val="FF660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382946" y="1475071"/>
            <a:ext cx="1159933" cy="549613"/>
            <a:chOff x="5054600" y="2396067"/>
            <a:chExt cx="1159933" cy="549613"/>
          </a:xfrm>
        </p:grpSpPr>
        <p:sp>
          <p:nvSpPr>
            <p:cNvPr id="10" name="Rectangle 9"/>
            <p:cNvSpPr/>
            <p:nvPr/>
          </p:nvSpPr>
          <p:spPr>
            <a:xfrm>
              <a:off x="5054600" y="2396067"/>
              <a:ext cx="1159933" cy="3499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511800" y="2595728"/>
              <a:ext cx="626533" cy="3499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Box 11"/>
          <p:cNvSpPr txBox="1"/>
          <p:nvPr/>
        </p:nvSpPr>
        <p:spPr>
          <a:xfrm rot="1255076">
            <a:off x="7497233" y="641347"/>
            <a:ext cx="285326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AFTER </a:t>
            </a:r>
          </a:p>
          <a:p>
            <a:pPr algn="ctr"/>
            <a:r>
              <a:rPr lang="en-US" sz="2400" dirty="0"/>
              <a:t>a collision</a:t>
            </a:r>
            <a:endParaRPr lang="en-US" sz="4400" dirty="0"/>
          </a:p>
        </p:txBody>
      </p:sp>
      <p:sp>
        <p:nvSpPr>
          <p:cNvPr id="14" name="TextBox 13"/>
          <p:cNvSpPr txBox="1"/>
          <p:nvPr/>
        </p:nvSpPr>
        <p:spPr>
          <a:xfrm>
            <a:off x="2047156" y="648572"/>
            <a:ext cx="79608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err="1"/>
              <a:t>p</a:t>
            </a:r>
            <a:r>
              <a:rPr lang="en-US" sz="3600" baseline="-25000" dirty="0" err="1"/>
              <a:t>SYSTEM</a:t>
            </a:r>
            <a:r>
              <a:rPr lang="en-US" sz="3600" dirty="0"/>
              <a:t> = 24 kg m/s </a:t>
            </a:r>
            <a:r>
              <a:rPr lang="en-US" dirty="0"/>
              <a:t>RIGHT </a:t>
            </a:r>
          </a:p>
          <a:p>
            <a:endParaRPr lang="en-US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1583268" y="27623"/>
            <a:ext cx="56480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latin typeface="Constantia"/>
                <a:cs typeface="Constantia"/>
              </a:rPr>
              <a:t>ELASTIC COLLISION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89048" y="3640312"/>
            <a:ext cx="79608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err="1"/>
              <a:t>p</a:t>
            </a:r>
            <a:r>
              <a:rPr lang="en-US" sz="3600" baseline="-25000" dirty="0" err="1"/>
              <a:t>SYSTEM</a:t>
            </a:r>
            <a:r>
              <a:rPr lang="en-US" sz="3600" dirty="0"/>
              <a:t> = </a:t>
            </a:r>
            <a:r>
              <a:rPr lang="en-US" sz="3600" dirty="0" smtClean="0">
                <a:solidFill>
                  <a:srgbClr val="0070C0"/>
                </a:solidFill>
              </a:rPr>
              <a:t>m</a:t>
            </a:r>
            <a:r>
              <a:rPr lang="en-US" sz="3600" baseline="-25000" dirty="0" smtClean="0">
                <a:solidFill>
                  <a:srgbClr val="0070C0"/>
                </a:solidFill>
              </a:rPr>
              <a:t>1</a:t>
            </a:r>
            <a:r>
              <a:rPr lang="en-US" sz="3600" dirty="0" smtClean="0">
                <a:solidFill>
                  <a:srgbClr val="00B050"/>
                </a:solidFill>
              </a:rPr>
              <a:t>v</a:t>
            </a:r>
            <a:r>
              <a:rPr lang="en-US" sz="3600" baseline="30000" dirty="0" smtClean="0">
                <a:solidFill>
                  <a:srgbClr val="00B050"/>
                </a:solidFill>
              </a:rPr>
              <a:t>’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/>
              <a:t>+ </a:t>
            </a:r>
            <a:r>
              <a:rPr lang="en-US" sz="3600" dirty="0" smtClean="0">
                <a:solidFill>
                  <a:srgbClr val="FF0000"/>
                </a:solidFill>
              </a:rPr>
              <a:t>m</a:t>
            </a:r>
            <a:r>
              <a:rPr lang="en-US" sz="3600" baseline="-25000" dirty="0" smtClean="0">
                <a:solidFill>
                  <a:srgbClr val="FF0000"/>
                </a:solidFill>
              </a:rPr>
              <a:t>2</a:t>
            </a:r>
            <a:r>
              <a:rPr lang="en-US" sz="3600" dirty="0" smtClean="0">
                <a:solidFill>
                  <a:srgbClr val="00B050"/>
                </a:solidFill>
              </a:rPr>
              <a:t>v’ </a:t>
            </a:r>
            <a:r>
              <a:rPr lang="en-US" sz="3600" dirty="0" smtClean="0"/>
              <a:t>= (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smtClean="0">
                <a:solidFill>
                  <a:srgbClr val="0070C0"/>
                </a:solidFill>
              </a:rPr>
              <a:t>m</a:t>
            </a:r>
            <a:r>
              <a:rPr lang="en-US" sz="3600" baseline="-25000" dirty="0" smtClean="0">
                <a:solidFill>
                  <a:srgbClr val="0070C0"/>
                </a:solidFill>
              </a:rPr>
              <a:t>1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smtClean="0"/>
              <a:t>+ </a:t>
            </a:r>
            <a:r>
              <a:rPr lang="en-US" sz="3600" dirty="0" smtClean="0">
                <a:solidFill>
                  <a:srgbClr val="FF0000"/>
                </a:solidFill>
              </a:rPr>
              <a:t>m</a:t>
            </a:r>
            <a:r>
              <a:rPr lang="en-US" sz="3600" baseline="-25000" dirty="0" smtClean="0">
                <a:solidFill>
                  <a:srgbClr val="FF0000"/>
                </a:solidFill>
              </a:rPr>
              <a:t>2 </a:t>
            </a:r>
            <a:r>
              <a:rPr lang="en-US" sz="3600" dirty="0" smtClean="0"/>
              <a:t>)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>
                <a:solidFill>
                  <a:srgbClr val="00B050"/>
                </a:solidFill>
              </a:rPr>
              <a:t>v’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81331" y="4378976"/>
            <a:ext cx="79608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24 kg m/s </a:t>
            </a:r>
            <a:r>
              <a:rPr lang="en-US" sz="1600" dirty="0"/>
              <a:t>RIGHT</a:t>
            </a:r>
            <a:r>
              <a:rPr lang="en-US" sz="3600" dirty="0"/>
              <a:t> = (</a:t>
            </a:r>
            <a:r>
              <a:rPr lang="en-US" sz="3600" dirty="0" smtClean="0">
                <a:solidFill>
                  <a:srgbClr val="0070C0"/>
                </a:solidFill>
              </a:rPr>
              <a:t>3kg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r>
              <a:rPr lang="en-US" sz="3600" dirty="0" smtClean="0"/>
              <a:t> +</a:t>
            </a:r>
            <a:r>
              <a:rPr lang="en-US" sz="3600" dirty="0" smtClean="0">
                <a:solidFill>
                  <a:srgbClr val="FF0000"/>
                </a:solidFill>
              </a:rPr>
              <a:t> 2 kg</a:t>
            </a:r>
            <a:r>
              <a:rPr lang="en-US" sz="3600" dirty="0" smtClean="0"/>
              <a:t>)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>
                <a:solidFill>
                  <a:srgbClr val="00B050"/>
                </a:solidFill>
              </a:rPr>
              <a:t>v’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071439" y="5149433"/>
            <a:ext cx="53997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24 kg m/s </a:t>
            </a:r>
            <a:r>
              <a:rPr lang="en-US" sz="1600" dirty="0"/>
              <a:t>RIGHT</a:t>
            </a:r>
            <a:r>
              <a:rPr lang="en-US" sz="3600" dirty="0"/>
              <a:t> = </a:t>
            </a:r>
            <a:r>
              <a:rPr lang="en-US" sz="3600" dirty="0" smtClean="0"/>
              <a:t>(</a:t>
            </a:r>
            <a:r>
              <a:rPr lang="en-US" sz="3600" dirty="0" smtClean="0">
                <a:solidFill>
                  <a:srgbClr val="FF0000"/>
                </a:solidFill>
              </a:rPr>
              <a:t>5 kg</a:t>
            </a:r>
            <a:r>
              <a:rPr lang="en-US" sz="3600" dirty="0" smtClean="0"/>
              <a:t>) </a:t>
            </a:r>
            <a:r>
              <a:rPr lang="en-US" sz="3600" dirty="0" smtClean="0">
                <a:solidFill>
                  <a:srgbClr val="00B050"/>
                </a:solidFill>
              </a:rPr>
              <a:t>v’ </a:t>
            </a:r>
            <a:endParaRPr lang="en-US" sz="3600" dirty="0" smtClean="0"/>
          </a:p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467627" y="5919890"/>
            <a:ext cx="302559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B050"/>
                </a:solidFill>
              </a:rPr>
              <a:t>v’ = 4.8 </a:t>
            </a:r>
            <a:r>
              <a:rPr lang="en-US" sz="3600" dirty="0">
                <a:solidFill>
                  <a:srgbClr val="00B050"/>
                </a:solidFill>
              </a:rPr>
              <a:t>m/s </a:t>
            </a:r>
            <a:r>
              <a:rPr lang="en-US" sz="1600" dirty="0">
                <a:solidFill>
                  <a:srgbClr val="00B050"/>
                </a:solidFill>
              </a:rPr>
              <a:t>RIGHT</a:t>
            </a:r>
            <a:endParaRPr lang="en-US" dirty="0">
              <a:solidFill>
                <a:srgbClr val="00B050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3909506" y="1365502"/>
            <a:ext cx="2487811" cy="1314904"/>
            <a:chOff x="4072467" y="2352870"/>
            <a:chExt cx="2487811" cy="1314904"/>
          </a:xfrm>
        </p:grpSpPr>
        <p:grpSp>
          <p:nvGrpSpPr>
            <p:cNvPr id="20" name="Group 19"/>
            <p:cNvGrpSpPr/>
            <p:nvPr/>
          </p:nvGrpSpPr>
          <p:grpSpPr>
            <a:xfrm>
              <a:off x="4728634" y="2352870"/>
              <a:ext cx="1159933" cy="549613"/>
              <a:chOff x="5054600" y="2396067"/>
              <a:chExt cx="1159933" cy="549613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5054600" y="2396067"/>
                <a:ext cx="1159933" cy="34995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5511800" y="2595728"/>
                <a:ext cx="626533" cy="34995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21" name="Picture 20" descr="images-29.jpe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1989" b="17961"/>
            <a:stretch/>
          </p:blipFill>
          <p:spPr>
            <a:xfrm>
              <a:off x="4174066" y="2483553"/>
              <a:ext cx="2386211" cy="1184221"/>
            </a:xfrm>
            <a:prstGeom prst="rect">
              <a:avLst/>
            </a:prstGeom>
          </p:spPr>
        </p:pic>
        <p:pic>
          <p:nvPicPr>
            <p:cNvPr id="22" name="Picture 21" descr="images-29.jpe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0720" b="17961"/>
            <a:stretch/>
          </p:blipFill>
          <p:spPr>
            <a:xfrm>
              <a:off x="4944533" y="2483553"/>
              <a:ext cx="1615745" cy="1184221"/>
            </a:xfrm>
            <a:prstGeom prst="rect">
              <a:avLst/>
            </a:prstGeom>
          </p:spPr>
        </p:pic>
        <p:grpSp>
          <p:nvGrpSpPr>
            <p:cNvPr id="23" name="Group 22"/>
            <p:cNvGrpSpPr/>
            <p:nvPr/>
          </p:nvGrpSpPr>
          <p:grpSpPr>
            <a:xfrm>
              <a:off x="5054600" y="2396067"/>
              <a:ext cx="1159933" cy="549613"/>
              <a:chOff x="5054600" y="2396067"/>
              <a:chExt cx="1159933" cy="549613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5054600" y="2396067"/>
                <a:ext cx="1159933" cy="34995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5511800" y="2595728"/>
                <a:ext cx="626533" cy="34995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24" name="Picture 23" descr="images-29.jpe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262" t="13295" r="69537" b="17961"/>
            <a:stretch/>
          </p:blipFill>
          <p:spPr>
            <a:xfrm>
              <a:off x="4072467" y="2675467"/>
              <a:ext cx="872066" cy="992307"/>
            </a:xfrm>
            <a:prstGeom prst="rect">
              <a:avLst/>
            </a:prstGeom>
          </p:spPr>
        </p:pic>
        <p:pic>
          <p:nvPicPr>
            <p:cNvPr id="25" name="Picture 24" descr="images-29.jpe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614" r="55746" b="84075"/>
            <a:stretch/>
          </p:blipFill>
          <p:spPr>
            <a:xfrm>
              <a:off x="4134769" y="2437590"/>
              <a:ext cx="1732629" cy="326688"/>
            </a:xfrm>
            <a:prstGeom prst="rect">
              <a:avLst/>
            </a:prstGeom>
            <a:solidFill>
              <a:schemeClr val="tx1"/>
            </a:solidFill>
          </p:spPr>
        </p:pic>
      </p:grpSp>
    </p:spTree>
    <p:extLst>
      <p:ext uri="{BB962C8B-B14F-4D97-AF65-F5344CB8AC3E}">
        <p14:creationId xmlns:p14="http://schemas.microsoft.com/office/powerpoint/2010/main" val="1198997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  <p:bldP spid="18" grpId="0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487" y="-37932"/>
            <a:ext cx="10515600" cy="1325563"/>
          </a:xfrm>
        </p:spPr>
        <p:txBody>
          <a:bodyPr/>
          <a:lstStyle/>
          <a:p>
            <a:r>
              <a:rPr lang="en-US" dirty="0" smtClean="0"/>
              <a:t>Does this make sense?</a:t>
            </a:r>
            <a:endParaRPr lang="en-US" dirty="0"/>
          </a:p>
        </p:txBody>
      </p:sp>
      <p:pic>
        <p:nvPicPr>
          <p:cNvPr id="4" name="Picture 3" descr="images-29.jpe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961"/>
          <a:stretch/>
        </p:blipFill>
        <p:spPr>
          <a:xfrm>
            <a:off x="538607" y="2407502"/>
            <a:ext cx="4113412" cy="118422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7688" y="3591723"/>
            <a:ext cx="314365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m</a:t>
            </a:r>
            <a:r>
              <a:rPr lang="en-US" sz="2800" baseline="-25000" dirty="0">
                <a:solidFill>
                  <a:srgbClr val="0000FF"/>
                </a:solidFill>
              </a:rPr>
              <a:t>1</a:t>
            </a:r>
            <a:r>
              <a:rPr lang="en-US" sz="2800" dirty="0">
                <a:solidFill>
                  <a:srgbClr val="0000FF"/>
                </a:solidFill>
              </a:rPr>
              <a:t> = 3 kg </a:t>
            </a:r>
          </a:p>
          <a:p>
            <a:r>
              <a:rPr lang="en-US" sz="2800" dirty="0">
                <a:solidFill>
                  <a:srgbClr val="0000FF"/>
                </a:solidFill>
              </a:rPr>
              <a:t>v</a:t>
            </a:r>
            <a:r>
              <a:rPr lang="en-US" sz="2800" baseline="-25000" dirty="0">
                <a:solidFill>
                  <a:srgbClr val="0000FF"/>
                </a:solidFill>
              </a:rPr>
              <a:t>1 </a:t>
            </a:r>
            <a:r>
              <a:rPr lang="en-US" sz="2800" dirty="0">
                <a:solidFill>
                  <a:srgbClr val="0000FF"/>
                </a:solidFill>
              </a:rPr>
              <a:t> = 8  m/s </a:t>
            </a:r>
            <a:r>
              <a:rPr lang="en-US" dirty="0">
                <a:solidFill>
                  <a:srgbClr val="0000FF"/>
                </a:solidFill>
              </a:rPr>
              <a:t>RIGHT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</a:p>
          <a:p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93420" y="3616039"/>
            <a:ext cx="244686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m</a:t>
            </a:r>
            <a:r>
              <a:rPr lang="en-US" sz="2800" baseline="-25000" dirty="0">
                <a:solidFill>
                  <a:srgbClr val="FF0000"/>
                </a:solidFill>
              </a:rPr>
              <a:t>2</a:t>
            </a:r>
            <a:r>
              <a:rPr lang="en-US" sz="2800" dirty="0">
                <a:solidFill>
                  <a:srgbClr val="FF0000"/>
                </a:solidFill>
              </a:rPr>
              <a:t> = 2 kg </a:t>
            </a:r>
          </a:p>
          <a:p>
            <a:r>
              <a:rPr lang="en-US" sz="2800" dirty="0">
                <a:solidFill>
                  <a:srgbClr val="FF0000"/>
                </a:solidFill>
              </a:rPr>
              <a:t>v</a:t>
            </a:r>
            <a:r>
              <a:rPr lang="en-US" sz="2800" baseline="-25000" dirty="0">
                <a:solidFill>
                  <a:srgbClr val="FF0000"/>
                </a:solidFill>
              </a:rPr>
              <a:t>2</a:t>
            </a:r>
            <a:r>
              <a:rPr lang="en-US" sz="2800" dirty="0">
                <a:solidFill>
                  <a:srgbClr val="FF0000"/>
                </a:solidFill>
              </a:rPr>
              <a:t>   =  0  m/s </a:t>
            </a:r>
          </a:p>
          <a:p>
            <a:endParaRPr lang="en-US" sz="2800" dirty="0">
              <a:solidFill>
                <a:srgbClr val="FF0000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436276" y="1710268"/>
            <a:ext cx="1159933" cy="549613"/>
            <a:chOff x="5054600" y="2396067"/>
            <a:chExt cx="1159933" cy="549613"/>
          </a:xfrm>
        </p:grpSpPr>
        <p:sp>
          <p:nvSpPr>
            <p:cNvPr id="8" name="Rectangle 7"/>
            <p:cNvSpPr/>
            <p:nvPr/>
          </p:nvSpPr>
          <p:spPr>
            <a:xfrm>
              <a:off x="5054600" y="2396067"/>
              <a:ext cx="1159933" cy="3499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511800" y="2595728"/>
              <a:ext cx="626533" cy="3499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626791" y="2413344"/>
            <a:ext cx="2487811" cy="1314904"/>
            <a:chOff x="4072467" y="2352870"/>
            <a:chExt cx="2487811" cy="1314904"/>
          </a:xfrm>
        </p:grpSpPr>
        <p:grpSp>
          <p:nvGrpSpPr>
            <p:cNvPr id="11" name="Group 10"/>
            <p:cNvGrpSpPr/>
            <p:nvPr/>
          </p:nvGrpSpPr>
          <p:grpSpPr>
            <a:xfrm>
              <a:off x="4728634" y="2352870"/>
              <a:ext cx="1159933" cy="549613"/>
              <a:chOff x="5054600" y="2396067"/>
              <a:chExt cx="1159933" cy="549613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5054600" y="2396067"/>
                <a:ext cx="1159933" cy="34995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5511800" y="2595728"/>
                <a:ext cx="626533" cy="34995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2" name="Picture 11" descr="images-29.jpe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1989" b="17961"/>
            <a:stretch/>
          </p:blipFill>
          <p:spPr>
            <a:xfrm>
              <a:off x="4174066" y="2483553"/>
              <a:ext cx="2386211" cy="1184221"/>
            </a:xfrm>
            <a:prstGeom prst="rect">
              <a:avLst/>
            </a:prstGeom>
          </p:spPr>
        </p:pic>
        <p:pic>
          <p:nvPicPr>
            <p:cNvPr id="13" name="Picture 12" descr="images-29.jpe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0720" b="17961"/>
            <a:stretch/>
          </p:blipFill>
          <p:spPr>
            <a:xfrm>
              <a:off x="4944533" y="2483553"/>
              <a:ext cx="1615745" cy="1184221"/>
            </a:xfrm>
            <a:prstGeom prst="rect">
              <a:avLst/>
            </a:prstGeom>
          </p:spPr>
        </p:pic>
        <p:grpSp>
          <p:nvGrpSpPr>
            <p:cNvPr id="14" name="Group 13"/>
            <p:cNvGrpSpPr/>
            <p:nvPr/>
          </p:nvGrpSpPr>
          <p:grpSpPr>
            <a:xfrm>
              <a:off x="5054600" y="2396067"/>
              <a:ext cx="1159933" cy="549613"/>
              <a:chOff x="5054600" y="2396067"/>
              <a:chExt cx="1159933" cy="549613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5054600" y="2396067"/>
                <a:ext cx="1159933" cy="34995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5511800" y="2595728"/>
                <a:ext cx="626533" cy="34995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5" name="Picture 14" descr="images-29.jpe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262" t="13295" r="69537" b="17961"/>
            <a:stretch/>
          </p:blipFill>
          <p:spPr>
            <a:xfrm>
              <a:off x="4072467" y="2675467"/>
              <a:ext cx="872066" cy="992307"/>
            </a:xfrm>
            <a:prstGeom prst="rect">
              <a:avLst/>
            </a:prstGeom>
          </p:spPr>
        </p:pic>
        <p:pic>
          <p:nvPicPr>
            <p:cNvPr id="16" name="Picture 15" descr="images-29.jpe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614" r="55746" b="84075"/>
            <a:stretch/>
          </p:blipFill>
          <p:spPr>
            <a:xfrm>
              <a:off x="4134769" y="2437590"/>
              <a:ext cx="1732629" cy="326688"/>
            </a:xfrm>
            <a:prstGeom prst="rect">
              <a:avLst/>
            </a:prstGeom>
            <a:solidFill>
              <a:schemeClr val="tx1"/>
            </a:solidFill>
          </p:spPr>
        </p:pic>
      </p:grpSp>
      <p:sp>
        <p:nvSpPr>
          <p:cNvPr id="21" name="TextBox 20"/>
          <p:cNvSpPr txBox="1"/>
          <p:nvPr/>
        </p:nvSpPr>
        <p:spPr>
          <a:xfrm>
            <a:off x="552326" y="4916909"/>
            <a:ext cx="48879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err="1"/>
              <a:t>p</a:t>
            </a:r>
            <a:r>
              <a:rPr lang="en-US" sz="3600" baseline="-25000" dirty="0" err="1"/>
              <a:t>SYSTEM</a:t>
            </a:r>
            <a:r>
              <a:rPr lang="en-US" sz="3600" dirty="0"/>
              <a:t> = 24 kg </a:t>
            </a:r>
            <a:r>
              <a:rPr lang="en-US" sz="3600" dirty="0" smtClean="0"/>
              <a:t>m/s </a:t>
            </a:r>
            <a:r>
              <a:rPr lang="en-US" sz="1600" dirty="0" smtClean="0"/>
              <a:t>RIGHT</a:t>
            </a:r>
            <a:r>
              <a:rPr lang="en-US" sz="3600" dirty="0" smtClean="0"/>
              <a:t> </a:t>
            </a:r>
            <a:endParaRPr lang="en-US" sz="3600" dirty="0"/>
          </a:p>
          <a:p>
            <a:endParaRPr lang="en-US" sz="3600" dirty="0"/>
          </a:p>
        </p:txBody>
      </p:sp>
      <p:sp>
        <p:nvSpPr>
          <p:cNvPr id="22" name="TextBox 21"/>
          <p:cNvSpPr txBox="1"/>
          <p:nvPr/>
        </p:nvSpPr>
        <p:spPr>
          <a:xfrm>
            <a:off x="5630680" y="3920162"/>
            <a:ext cx="3304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solidFill>
                  <a:srgbClr val="00B050"/>
                </a:solidFill>
              </a:rPr>
              <a:t> </a:t>
            </a:r>
            <a:r>
              <a:rPr lang="en-US" sz="3600" dirty="0" smtClean="0">
                <a:solidFill>
                  <a:srgbClr val="0070C0"/>
                </a:solidFill>
              </a:rPr>
              <a:t>m</a:t>
            </a:r>
            <a:r>
              <a:rPr lang="en-US" sz="3600" baseline="-25000" dirty="0" smtClean="0">
                <a:solidFill>
                  <a:srgbClr val="0070C0"/>
                </a:solidFill>
              </a:rPr>
              <a:t>1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smtClean="0"/>
              <a:t>+ </a:t>
            </a:r>
            <a:r>
              <a:rPr lang="en-US" sz="3600" smtClean="0">
                <a:solidFill>
                  <a:srgbClr val="FF0000"/>
                </a:solidFill>
              </a:rPr>
              <a:t>m</a:t>
            </a:r>
            <a:r>
              <a:rPr lang="en-US" sz="3600" baseline="-25000" smtClean="0">
                <a:solidFill>
                  <a:srgbClr val="FF0000"/>
                </a:solidFill>
              </a:rPr>
              <a:t>2 </a:t>
            </a:r>
            <a:r>
              <a:rPr lang="en-US" sz="3600"/>
              <a:t> </a:t>
            </a:r>
            <a:r>
              <a:rPr lang="en-US" sz="3600" smtClean="0"/>
              <a:t>= 5 kg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770162" y="4653552"/>
            <a:ext cx="3025590" cy="64633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B050"/>
                </a:solidFill>
              </a:rPr>
              <a:t>v’ = 4.8 </a:t>
            </a:r>
            <a:r>
              <a:rPr lang="en-US" sz="3600" dirty="0">
                <a:solidFill>
                  <a:srgbClr val="00B050"/>
                </a:solidFill>
              </a:rPr>
              <a:t>m/s </a:t>
            </a:r>
            <a:r>
              <a:rPr lang="en-US" sz="1600" dirty="0">
                <a:solidFill>
                  <a:srgbClr val="00B050"/>
                </a:solidFill>
              </a:rPr>
              <a:t>RIGHT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361209" y="1626185"/>
            <a:ext cx="26990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smtClean="0">
                <a:solidFill>
                  <a:schemeClr val="bg1">
                    <a:lumMod val="65000"/>
                  </a:schemeClr>
                </a:solidFill>
                <a:latin typeface="Constantia"/>
                <a:cs typeface="Constantia"/>
              </a:rPr>
              <a:t>BEFORE</a:t>
            </a:r>
            <a:endParaRPr lang="en-US" sz="4000" b="1" dirty="0">
              <a:solidFill>
                <a:schemeClr val="bg1">
                  <a:lumMod val="65000"/>
                </a:schemeClr>
              </a:solidFill>
              <a:latin typeface="Constantia"/>
              <a:cs typeface="Constantia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196796" y="1624673"/>
            <a:ext cx="26990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>
                    <a:lumMod val="65000"/>
                  </a:schemeClr>
                </a:solidFill>
                <a:latin typeface="Constantia"/>
                <a:cs typeface="Constantia"/>
              </a:rPr>
              <a:t>AFTER</a:t>
            </a:r>
            <a:endParaRPr lang="en-US" sz="4000" b="1" dirty="0">
              <a:solidFill>
                <a:schemeClr val="bg1">
                  <a:lumMod val="65000"/>
                </a:schemeClr>
              </a:solidFill>
              <a:latin typeface="Constantia"/>
              <a:cs typeface="Constantia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759930" y="2378612"/>
            <a:ext cx="198561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merican Typewriter" charset="0"/>
                <a:ea typeface="American Typewriter" charset="0"/>
                <a:cs typeface="American Typewriter" charset="0"/>
              </a:rPr>
              <a:t>It does.  The total </a:t>
            </a:r>
            <a:r>
              <a:rPr lang="en-US" i="1" dirty="0" smtClean="0">
                <a:latin typeface="American Typewriter" charset="0"/>
                <a:ea typeface="American Typewriter" charset="0"/>
                <a:cs typeface="American Typewriter" charset="0"/>
              </a:rPr>
              <a:t>p</a:t>
            </a:r>
            <a:r>
              <a:rPr lang="en-US" dirty="0" smtClean="0">
                <a:latin typeface="American Typewriter" charset="0"/>
                <a:ea typeface="American Typewriter" charset="0"/>
                <a:cs typeface="American Typewriter" charset="0"/>
              </a:rPr>
              <a:t> is moving a larger mass (5 kg) so it makes sense that the velocity is less than the velocity of the  3 kg ball before the collision.</a:t>
            </a:r>
            <a:endParaRPr lang="en-US" dirty="0"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722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445</Words>
  <Application>Microsoft Macintosh PowerPoint</Application>
  <PresentationFormat>Widescreen</PresentationFormat>
  <Paragraphs>78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American Typewriter</vt:lpstr>
      <vt:lpstr>Calibri</vt:lpstr>
      <vt:lpstr>Calibri Light</vt:lpstr>
      <vt:lpstr>Constantia</vt:lpstr>
      <vt:lpstr>Copperplate Gothic Bold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Does this make sense?</vt:lpstr>
    </vt:vector>
  </TitlesOfParts>
  <Company/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Marcia Holwick</dc:creator>
  <cp:lastModifiedBy>Marcia Holwick</cp:lastModifiedBy>
  <cp:revision>6</cp:revision>
  <dcterms:created xsi:type="dcterms:W3CDTF">2017-12-28T19:14:45Z</dcterms:created>
  <dcterms:modified xsi:type="dcterms:W3CDTF">2017-12-28T20:08:42Z</dcterms:modified>
</cp:coreProperties>
</file>