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21"/>
    <p:restoredTop sz="92810"/>
  </p:normalViewPr>
  <p:slideViewPr>
    <p:cSldViewPr snapToGrid="0" snapToObjects="1">
      <p:cViewPr varScale="1">
        <p:scale>
          <a:sx n="62" d="100"/>
          <a:sy n="62" d="100"/>
        </p:scale>
        <p:origin x="1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5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7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6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5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0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7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A5CA5-34EC-8346-BEAC-D373FFF90B5F}" type="datetimeFigureOut">
              <a:rPr lang="en-US" smtClean="0"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89EF-AF6E-3D4F-9C04-049107E54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93308"/>
            <a:ext cx="564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onstantia"/>
                <a:cs typeface="Constantia"/>
              </a:rPr>
              <a:t>ELASTIC COLLISION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35041" y="1593308"/>
            <a:ext cx="6362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latin typeface="Constantia"/>
                <a:cs typeface="Constantia"/>
              </a:rPr>
              <a:t>INELASTIC </a:t>
            </a:r>
            <a:r>
              <a:rPr lang="en-US" sz="4000" b="1" u="sng" dirty="0">
                <a:latin typeface="Constantia"/>
                <a:cs typeface="Constantia"/>
              </a:rPr>
              <a:t>COLLISION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391628"/>
            <a:ext cx="5648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merican Typewriter" charset="0"/>
                <a:ea typeface="American Typewriter" charset="0"/>
                <a:cs typeface="American Typewriter" charset="0"/>
              </a:rPr>
              <a:t>BOUNCING COLLISION</a:t>
            </a:r>
            <a:endParaRPr lang="en-US" sz="4000" b="1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2356" y="3391627"/>
            <a:ext cx="5648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merican Typewriter" charset="0"/>
                <a:ea typeface="American Typewriter" charset="0"/>
                <a:cs typeface="American Typewriter" charset="0"/>
              </a:rPr>
              <a:t>STICKING COLLISION</a:t>
            </a:r>
            <a:endParaRPr lang="en-US" sz="4000" b="1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3486" y="1012074"/>
            <a:ext cx="6005384" cy="42519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3970867" y="2483554"/>
            <a:ext cx="4113412" cy="11842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78667" y="1303883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baseline="-25000" dirty="0">
                <a:solidFill>
                  <a:srgbClr val="0000FF"/>
                </a:solidFill>
              </a:rPr>
              <a:t>1 </a:t>
            </a:r>
            <a:r>
              <a:rPr lang="en-US" sz="2800" dirty="0">
                <a:solidFill>
                  <a:srgbClr val="0000FF"/>
                </a:solidFill>
              </a:rPr>
              <a:t> = 8  m/s </a:t>
            </a:r>
            <a:r>
              <a:rPr lang="en-US" dirty="0">
                <a:solidFill>
                  <a:srgbClr val="0000FF"/>
                </a:solidFill>
              </a:rPr>
              <a:t>RIGHT 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4142" y="1242528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m</a:t>
            </a:r>
            <a:r>
              <a:rPr lang="en-US" sz="2800" baseline="-25000" dirty="0">
                <a:solidFill>
                  <a:srgbClr val="FF6600"/>
                </a:solidFill>
              </a:rPr>
              <a:t>2</a:t>
            </a:r>
            <a:r>
              <a:rPr lang="en-US" sz="2800" dirty="0">
                <a:solidFill>
                  <a:srgbClr val="FF6600"/>
                </a:solidFill>
              </a:rPr>
              <a:t> = 2 kg </a:t>
            </a:r>
          </a:p>
          <a:p>
            <a:r>
              <a:rPr lang="en-US" sz="2800" dirty="0">
                <a:solidFill>
                  <a:srgbClr val="FF6600"/>
                </a:solidFill>
              </a:rPr>
              <a:t>v</a:t>
            </a:r>
            <a:r>
              <a:rPr lang="en-US" sz="2800" baseline="-25000" dirty="0">
                <a:solidFill>
                  <a:srgbClr val="FF6600"/>
                </a:solidFill>
              </a:rPr>
              <a:t>2</a:t>
            </a:r>
            <a:r>
              <a:rPr lang="en-US" sz="2800" dirty="0">
                <a:solidFill>
                  <a:srgbClr val="FF6600"/>
                </a:solidFill>
              </a:rPr>
              <a:t> =  0  m/s </a:t>
            </a:r>
          </a:p>
          <a:p>
            <a:endParaRPr lang="en-US" sz="2800" dirty="0">
              <a:solidFill>
                <a:srgbClr val="FF66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578601" y="2396068"/>
            <a:ext cx="1159933" cy="549613"/>
            <a:chOff x="5054600" y="2396067"/>
            <a:chExt cx="1159933" cy="549613"/>
          </a:xfrm>
        </p:grpSpPr>
        <p:sp>
          <p:nvSpPr>
            <p:cNvPr id="8" name="Rectangle 7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 rot="1255076">
            <a:off x="7598833" y="506969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BEFORE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39900" y="330134"/>
            <a:ext cx="564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onstantia"/>
                <a:cs typeface="Constantia"/>
              </a:rPr>
              <a:t>ELASTIC COLLISION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4328477"/>
            <a:ext cx="7310162" cy="15696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moving blue ball (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4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400" dirty="0"/>
              <a:t>) strikes a stationary red ball (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) </a:t>
            </a:r>
          </a:p>
          <a:p>
            <a:pPr algn="ctr"/>
            <a:r>
              <a:rPr lang="en-US" sz="2400" dirty="0"/>
              <a:t>in a perfectly elastic collision.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 Find the velocity of the red ball after the collision.  </a:t>
            </a:r>
          </a:p>
        </p:txBody>
      </p:sp>
    </p:spTree>
    <p:extLst>
      <p:ext uri="{BB962C8B-B14F-4D97-AF65-F5344CB8AC3E}">
        <p14:creationId xmlns:p14="http://schemas.microsoft.com/office/powerpoint/2010/main" val="2723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3828542" y="1797754"/>
            <a:ext cx="4113412" cy="11842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3916" y="660603"/>
            <a:ext cx="3143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baseline="-25000" dirty="0">
                <a:solidFill>
                  <a:srgbClr val="0000FF"/>
                </a:solidFill>
              </a:rPr>
              <a:t>1 </a:t>
            </a:r>
            <a:r>
              <a:rPr lang="en-US" sz="2800" dirty="0">
                <a:solidFill>
                  <a:srgbClr val="0000FF"/>
                </a:solidFill>
              </a:rPr>
              <a:t> = 8  m/s </a:t>
            </a:r>
            <a:r>
              <a:rPr lang="en-US" dirty="0">
                <a:solidFill>
                  <a:srgbClr val="0000FF"/>
                </a:solidFill>
              </a:rPr>
              <a:t>RIGHT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0367" y="636789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m</a:t>
            </a:r>
            <a:r>
              <a:rPr lang="en-US" sz="2800" baseline="-25000" dirty="0">
                <a:solidFill>
                  <a:srgbClr val="FF6600"/>
                </a:solidFill>
              </a:rPr>
              <a:t>2</a:t>
            </a:r>
            <a:r>
              <a:rPr lang="en-US" sz="2800" dirty="0">
                <a:solidFill>
                  <a:srgbClr val="FF6600"/>
                </a:solidFill>
              </a:rPr>
              <a:t> = 2 kg </a:t>
            </a:r>
          </a:p>
          <a:p>
            <a:r>
              <a:rPr lang="en-US" sz="2800" dirty="0">
                <a:solidFill>
                  <a:srgbClr val="FF6600"/>
                </a:solidFill>
              </a:rPr>
              <a:t>v</a:t>
            </a:r>
            <a:r>
              <a:rPr lang="en-US" sz="2800" baseline="-25000" dirty="0">
                <a:solidFill>
                  <a:srgbClr val="FF6600"/>
                </a:solidFill>
              </a:rPr>
              <a:t>2</a:t>
            </a:r>
            <a:r>
              <a:rPr lang="en-US" sz="2800" dirty="0">
                <a:solidFill>
                  <a:srgbClr val="FF6600"/>
                </a:solidFill>
              </a:rPr>
              <a:t>   =  0  m/s </a:t>
            </a:r>
          </a:p>
          <a:p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3475" y="3251077"/>
            <a:ext cx="35136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24 kg m/s </a:t>
            </a:r>
            <a:r>
              <a:rPr lang="en-US" dirty="0">
                <a:solidFill>
                  <a:srgbClr val="0000FF"/>
                </a:solidFill>
              </a:rPr>
              <a:t>RIGHT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1142" y="3227508"/>
            <a:ext cx="2802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6600"/>
                </a:solidFill>
              </a:rPr>
              <a:t>p</a:t>
            </a:r>
            <a:r>
              <a:rPr lang="en-US" sz="2800" baseline="-25000" dirty="0">
                <a:solidFill>
                  <a:srgbClr val="FF6600"/>
                </a:solidFill>
              </a:rPr>
              <a:t>2</a:t>
            </a:r>
            <a:r>
              <a:rPr lang="en-US" sz="2800" dirty="0">
                <a:solidFill>
                  <a:srgbClr val="FF6600"/>
                </a:solidFill>
              </a:rPr>
              <a:t>=  0 kg m/s </a:t>
            </a:r>
          </a:p>
          <a:p>
            <a:endParaRPr lang="en-US" sz="2800" dirty="0">
              <a:solidFill>
                <a:srgbClr val="FF66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436276" y="1710268"/>
            <a:ext cx="1159933" cy="549613"/>
            <a:chOff x="5054600" y="2396067"/>
            <a:chExt cx="1159933" cy="549613"/>
          </a:xfrm>
        </p:grpSpPr>
        <p:sp>
          <p:nvSpPr>
            <p:cNvPr id="10" name="Rectangle 9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 rot="1255076">
            <a:off x="7705471" y="2881630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BEFORE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83268" y="27623"/>
            <a:ext cx="564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onstantia"/>
                <a:cs typeface="Constantia"/>
              </a:rPr>
              <a:t>ELASTIC COLLISION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61823" y="4314176"/>
            <a:ext cx="5291486" cy="5232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i="1" dirty="0" err="1"/>
              <a:t>p</a:t>
            </a:r>
            <a:r>
              <a:rPr lang="en-US" sz="2800" baseline="-25000" dirty="0" err="1"/>
              <a:t>SYSTEM</a:t>
            </a:r>
            <a:r>
              <a:rPr lang="en-US" sz="2800" dirty="0"/>
              <a:t> = </a:t>
            </a:r>
            <a:r>
              <a:rPr lang="en-US" sz="2800" dirty="0">
                <a:solidFill>
                  <a:srgbClr val="0000FF"/>
                </a:solidFill>
              </a:rPr>
              <a:t>24 kg m/s </a:t>
            </a:r>
            <a:r>
              <a:rPr lang="en-US" dirty="0">
                <a:solidFill>
                  <a:srgbClr val="0000FF"/>
                </a:solidFill>
              </a:rPr>
              <a:t>RIGHT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/>
              <a:t>+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0 kg m/s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34737" y="5309931"/>
            <a:ext cx="8254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Before the collision, </a:t>
            </a:r>
          </a:p>
          <a:p>
            <a:pPr algn="ctr"/>
            <a:r>
              <a:rPr lang="en-US" sz="2400" dirty="0"/>
              <a:t>the total momentum of the blue &amp; red ball system is </a:t>
            </a:r>
          </a:p>
          <a:p>
            <a:pPr algn="ctr"/>
            <a:r>
              <a:rPr lang="en-US" sz="2400" dirty="0"/>
              <a:t> </a:t>
            </a:r>
            <a:r>
              <a:rPr lang="en-US" sz="3600" dirty="0">
                <a:solidFill>
                  <a:srgbClr val="00B050"/>
                </a:solidFill>
              </a:rPr>
              <a:t>24 kg m/s to the right. </a:t>
            </a:r>
          </a:p>
        </p:txBody>
      </p:sp>
    </p:spTree>
    <p:extLst>
      <p:ext uri="{BB962C8B-B14F-4D97-AF65-F5344CB8AC3E}">
        <p14:creationId xmlns:p14="http://schemas.microsoft.com/office/powerpoint/2010/main" val="6370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89" b="17961"/>
          <a:stretch/>
        </p:blipFill>
        <p:spPr>
          <a:xfrm>
            <a:off x="5698067" y="2483554"/>
            <a:ext cx="2386211" cy="1184221"/>
          </a:xfrm>
          <a:prstGeom prst="rect">
            <a:avLst/>
          </a:prstGeom>
        </p:spPr>
      </p:pic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0" b="17961"/>
          <a:stretch/>
        </p:blipFill>
        <p:spPr>
          <a:xfrm>
            <a:off x="6468534" y="2483554"/>
            <a:ext cx="1615745" cy="118422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578601" y="2396068"/>
            <a:ext cx="1159933" cy="549613"/>
            <a:chOff x="5054600" y="2396067"/>
            <a:chExt cx="1159933" cy="549613"/>
          </a:xfrm>
        </p:grpSpPr>
        <p:sp>
          <p:nvSpPr>
            <p:cNvPr id="10" name="Rectangle 9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 rot="1255076">
            <a:off x="7180804" y="812923"/>
            <a:ext cx="31818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pperplate Gothic Bold"/>
                <a:cs typeface="Copperplate Gothic Bold"/>
              </a:rPr>
              <a:t>Collision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Copperplate Gothic Bold"/>
                <a:cs typeface="Copperplate Gothic Bold"/>
              </a:rPr>
              <a:t>bouncing</a:t>
            </a:r>
          </a:p>
        </p:txBody>
      </p:sp>
      <p:pic>
        <p:nvPicPr>
          <p:cNvPr id="12" name="Picture 11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13295" r="69537" b="17961"/>
          <a:stretch/>
        </p:blipFill>
        <p:spPr>
          <a:xfrm>
            <a:off x="5596467" y="2675468"/>
            <a:ext cx="872066" cy="992307"/>
          </a:xfrm>
          <a:prstGeom prst="rect">
            <a:avLst/>
          </a:prstGeom>
        </p:spPr>
      </p:pic>
      <p:pic>
        <p:nvPicPr>
          <p:cNvPr id="15" name="Picture 14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4" r="55746" b="84075"/>
          <a:stretch/>
        </p:blipFill>
        <p:spPr>
          <a:xfrm>
            <a:off x="5596467" y="2480788"/>
            <a:ext cx="1219200" cy="22988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33601" y="1195739"/>
            <a:ext cx="6125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m/s RIGHT </a:t>
            </a:r>
          </a:p>
          <a:p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 rot="1203642">
            <a:off x="7447308" y="502848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nstantia"/>
                <a:cs typeface="Constantia"/>
              </a:rPr>
              <a:t>Elastic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7656" y="444109"/>
            <a:ext cx="564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onstantia"/>
                <a:cs typeface="Constantia"/>
              </a:rPr>
              <a:t>ELASTIC COLLISION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24723" y="4025590"/>
            <a:ext cx="8736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 perfectly elastic collision is a bouncing collision. All of the momentum of the </a:t>
            </a:r>
            <a:r>
              <a:rPr lang="en-US" sz="4000" dirty="0">
                <a:solidFill>
                  <a:srgbClr val="0070C0"/>
                </a:solidFill>
              </a:rPr>
              <a:t>blue ball </a:t>
            </a:r>
            <a:r>
              <a:rPr lang="en-US" sz="4000" dirty="0"/>
              <a:t>transfers to the </a:t>
            </a:r>
            <a:r>
              <a:rPr lang="en-US" sz="4000" dirty="0">
                <a:solidFill>
                  <a:srgbClr val="FF0000"/>
                </a:solidFill>
              </a:rPr>
              <a:t>red ball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61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3970867" y="2483554"/>
            <a:ext cx="4113412" cy="11842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9601" y="3577036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V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’</a:t>
            </a: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= 0  m/s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2067" y="3608794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m</a:t>
            </a:r>
            <a:r>
              <a:rPr lang="en-US" sz="2800" baseline="-25000" dirty="0">
                <a:solidFill>
                  <a:srgbClr val="FF6600"/>
                </a:solidFill>
              </a:rPr>
              <a:t>2</a:t>
            </a:r>
            <a:r>
              <a:rPr lang="en-US" sz="2800" dirty="0">
                <a:solidFill>
                  <a:srgbClr val="FF6600"/>
                </a:solidFill>
              </a:rPr>
              <a:t> = 2 kg 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V</a:t>
            </a:r>
            <a:r>
              <a:rPr lang="en-US" sz="2800" baseline="-25000" dirty="0" smtClean="0">
                <a:solidFill>
                  <a:srgbClr val="FF6600"/>
                </a:solidFill>
              </a:rPr>
              <a:t>2</a:t>
            </a:r>
            <a:r>
              <a:rPr lang="en-US" sz="2800" dirty="0" smtClean="0">
                <a:solidFill>
                  <a:srgbClr val="FF6600"/>
                </a:solidFill>
              </a:rPr>
              <a:t>’   </a:t>
            </a:r>
            <a:r>
              <a:rPr lang="en-US" sz="2800" dirty="0">
                <a:solidFill>
                  <a:srgbClr val="FF6600"/>
                </a:solidFill>
              </a:rPr>
              <a:t>=  ???  m/s </a:t>
            </a:r>
          </a:p>
          <a:p>
            <a:endParaRPr lang="en-US" sz="2800" dirty="0">
              <a:solidFill>
                <a:srgbClr val="FF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1" y="4919003"/>
            <a:ext cx="825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total momentum of the blue &amp; red ball </a:t>
            </a:r>
            <a:r>
              <a:rPr lang="en-US" sz="2400"/>
              <a:t>system </a:t>
            </a:r>
          </a:p>
          <a:p>
            <a:pPr algn="ctr"/>
            <a:r>
              <a:rPr lang="en-US" sz="2400" dirty="0"/>
              <a:t>is  24 kg m/s RIGHT.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728634" y="2352870"/>
            <a:ext cx="1159933" cy="549613"/>
            <a:chOff x="5054600" y="2396067"/>
            <a:chExt cx="1159933" cy="549613"/>
          </a:xfrm>
        </p:grpSpPr>
        <p:sp>
          <p:nvSpPr>
            <p:cNvPr id="10" name="Rectangle 9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 rot="1255076">
            <a:off x="7497233" y="641347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AFTER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1" y="1195739"/>
            <a:ext cx="3928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m/s </a:t>
            </a:r>
          </a:p>
          <a:p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83268" y="27623"/>
            <a:ext cx="564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onstantia"/>
                <a:cs typeface="Constantia"/>
              </a:rPr>
              <a:t>ELASTIC COLLISION</a:t>
            </a:r>
          </a:p>
        </p:txBody>
      </p:sp>
    </p:spTree>
    <p:extLst>
      <p:ext uri="{BB962C8B-B14F-4D97-AF65-F5344CB8AC3E}">
        <p14:creationId xmlns:p14="http://schemas.microsoft.com/office/powerpoint/2010/main" val="10479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3625179" y="1605755"/>
            <a:ext cx="4113412" cy="11842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03913" y="2699237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0  m/s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6379" y="2730995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m</a:t>
            </a:r>
            <a:r>
              <a:rPr lang="en-US" sz="2800" baseline="-25000" dirty="0">
                <a:solidFill>
                  <a:srgbClr val="FF6600"/>
                </a:solidFill>
              </a:rPr>
              <a:t>2</a:t>
            </a:r>
            <a:r>
              <a:rPr lang="en-US" sz="2800" dirty="0">
                <a:solidFill>
                  <a:srgbClr val="FF6600"/>
                </a:solidFill>
              </a:rPr>
              <a:t> = 2 kg </a:t>
            </a:r>
          </a:p>
          <a:p>
            <a:r>
              <a:rPr lang="en-US" sz="2800" dirty="0">
                <a:solidFill>
                  <a:srgbClr val="FF6600"/>
                </a:solidFill>
              </a:rPr>
              <a:t>v</a:t>
            </a:r>
            <a:r>
              <a:rPr lang="en-US" sz="2800" baseline="-25000" dirty="0">
                <a:solidFill>
                  <a:srgbClr val="FF6600"/>
                </a:solidFill>
              </a:rPr>
              <a:t>2</a:t>
            </a:r>
            <a:r>
              <a:rPr lang="en-US" sz="2800" dirty="0">
                <a:solidFill>
                  <a:srgbClr val="FF6600"/>
                </a:solidFill>
              </a:rPr>
              <a:t>  =  ?  m/s </a:t>
            </a:r>
          </a:p>
          <a:p>
            <a:endParaRPr lang="en-US" sz="2800" dirty="0">
              <a:solidFill>
                <a:srgbClr val="FF66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382946" y="1475071"/>
            <a:ext cx="1159933" cy="549613"/>
            <a:chOff x="5054600" y="2396067"/>
            <a:chExt cx="1159933" cy="549613"/>
          </a:xfrm>
        </p:grpSpPr>
        <p:sp>
          <p:nvSpPr>
            <p:cNvPr id="10" name="Rectangle 9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 rot="1255076">
            <a:off x="7497233" y="641347"/>
            <a:ext cx="28532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AFTER </a:t>
            </a:r>
          </a:p>
          <a:p>
            <a:pPr algn="ctr"/>
            <a:r>
              <a:rPr lang="en-US" sz="2400" dirty="0"/>
              <a:t>a collision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47156" y="648572"/>
            <a:ext cx="79608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m/s </a:t>
            </a:r>
            <a:r>
              <a:rPr lang="en-US" dirty="0"/>
              <a:t>RIGHT </a:t>
            </a:r>
          </a:p>
          <a:p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1583268" y="27623"/>
            <a:ext cx="564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onstantia"/>
                <a:cs typeface="Constantia"/>
              </a:rPr>
              <a:t>ELASTIC COLLISION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9048" y="3640312"/>
            <a:ext cx="7960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</a:t>
            </a:r>
            <a:r>
              <a:rPr lang="en-US" sz="3600" dirty="0" smtClean="0">
                <a:solidFill>
                  <a:srgbClr val="0070C0"/>
                </a:solidFill>
              </a:rPr>
              <a:t>m</a:t>
            </a:r>
            <a:r>
              <a:rPr lang="en-US" sz="3600" baseline="-25000" dirty="0" smtClean="0">
                <a:solidFill>
                  <a:srgbClr val="0070C0"/>
                </a:solidFill>
              </a:rPr>
              <a:t>1</a:t>
            </a:r>
            <a:r>
              <a:rPr lang="en-US" sz="3600" dirty="0" smtClean="0">
                <a:solidFill>
                  <a:srgbClr val="0070C0"/>
                </a:solidFill>
              </a:rPr>
              <a:t>v</a:t>
            </a:r>
            <a:r>
              <a:rPr lang="en-US" sz="3600" baseline="-25000" dirty="0" smtClean="0">
                <a:solidFill>
                  <a:srgbClr val="0070C0"/>
                </a:solidFill>
              </a:rPr>
              <a:t>1</a:t>
            </a:r>
            <a:r>
              <a:rPr lang="en-US" sz="3600" dirty="0" smtClean="0">
                <a:solidFill>
                  <a:srgbClr val="0070C0"/>
                </a:solidFill>
              </a:rPr>
              <a:t>’</a:t>
            </a:r>
            <a:r>
              <a:rPr lang="en-US" sz="3600" dirty="0" smtClean="0"/>
              <a:t> </a:t>
            </a:r>
            <a:r>
              <a:rPr lang="en-US" sz="3600" dirty="0"/>
              <a:t>+ </a:t>
            </a:r>
            <a:r>
              <a:rPr lang="en-US" sz="3600" dirty="0" smtClean="0">
                <a:solidFill>
                  <a:srgbClr val="FF0000"/>
                </a:solidFill>
              </a:rPr>
              <a:t>m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’</a:t>
            </a:r>
            <a:r>
              <a:rPr lang="en-US" sz="3600" dirty="0" smtClean="0"/>
              <a:t>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1331" y="4378976"/>
            <a:ext cx="7960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24 kg m/s </a:t>
            </a:r>
            <a:r>
              <a:rPr lang="en-US" sz="1600" dirty="0"/>
              <a:t>RIGHT</a:t>
            </a:r>
            <a:r>
              <a:rPr lang="en-US" sz="3600" dirty="0"/>
              <a:t> = </a:t>
            </a:r>
            <a:r>
              <a:rPr lang="en-US" sz="3600" dirty="0">
                <a:solidFill>
                  <a:srgbClr val="0070C0"/>
                </a:solidFill>
              </a:rPr>
              <a:t>(3kg)(0 m/s) </a:t>
            </a:r>
            <a:r>
              <a:rPr lang="en-US" sz="3600" dirty="0"/>
              <a:t>+ </a:t>
            </a:r>
            <a:r>
              <a:rPr lang="en-US" sz="3600" dirty="0">
                <a:solidFill>
                  <a:srgbClr val="FF0000"/>
                </a:solidFill>
              </a:rPr>
              <a:t>(2 kg)(v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  <a:r>
              <a:rPr lang="en-US" sz="3600" dirty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71439" y="5149433"/>
            <a:ext cx="5399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24 kg m/s </a:t>
            </a:r>
            <a:r>
              <a:rPr lang="en-US" sz="1600" dirty="0"/>
              <a:t>RIGHT</a:t>
            </a:r>
            <a:r>
              <a:rPr lang="en-US" sz="3600" dirty="0"/>
              <a:t> = </a:t>
            </a:r>
            <a:r>
              <a:rPr lang="en-US" sz="3600" dirty="0">
                <a:solidFill>
                  <a:srgbClr val="FF0000"/>
                </a:solidFill>
              </a:rPr>
              <a:t>(2 kg)(v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  <a:r>
              <a:rPr lang="en-US" sz="3600" dirty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27" y="5919890"/>
            <a:ext cx="302559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FF0000"/>
                </a:solidFill>
              </a:rPr>
              <a:t>V</a:t>
            </a:r>
            <a:r>
              <a:rPr lang="en-US" sz="3600" baseline="-25000" smtClean="0">
                <a:solidFill>
                  <a:srgbClr val="FF0000"/>
                </a:solidFill>
              </a:rPr>
              <a:t>2 </a:t>
            </a:r>
            <a:r>
              <a:rPr lang="en-US" sz="3600" smtClean="0">
                <a:solidFill>
                  <a:srgbClr val="FF0000"/>
                </a:solidFill>
              </a:rPr>
              <a:t>‘</a:t>
            </a:r>
            <a:r>
              <a:rPr lang="en-US" sz="3600" baseline="-2500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=12 </a:t>
            </a:r>
            <a:r>
              <a:rPr lang="en-US" sz="3600">
                <a:solidFill>
                  <a:srgbClr val="FF0000"/>
                </a:solidFill>
              </a:rPr>
              <a:t>m/s </a:t>
            </a:r>
            <a:r>
              <a:rPr lang="en-US" sz="160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87" y="-37932"/>
            <a:ext cx="10515600" cy="1325563"/>
          </a:xfrm>
        </p:spPr>
        <p:txBody>
          <a:bodyPr/>
          <a:lstStyle/>
          <a:p>
            <a:r>
              <a:rPr lang="en-US" dirty="0" smtClean="0"/>
              <a:t>Does this make sense?</a:t>
            </a:r>
            <a:endParaRPr lang="en-US" dirty="0"/>
          </a:p>
        </p:txBody>
      </p:sp>
      <p:pic>
        <p:nvPicPr>
          <p:cNvPr id="4" name="Picture 3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538607" y="2407502"/>
            <a:ext cx="4113412" cy="1184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7688" y="3591723"/>
            <a:ext cx="3143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= 3 kg </a:t>
            </a:r>
          </a:p>
          <a:p>
            <a:r>
              <a:rPr lang="en-US" sz="2800" dirty="0">
                <a:solidFill>
                  <a:srgbClr val="0000FF"/>
                </a:solidFill>
              </a:rPr>
              <a:t>v</a:t>
            </a:r>
            <a:r>
              <a:rPr lang="en-US" sz="2800" baseline="-25000" dirty="0">
                <a:solidFill>
                  <a:srgbClr val="0000FF"/>
                </a:solidFill>
              </a:rPr>
              <a:t>1 </a:t>
            </a:r>
            <a:r>
              <a:rPr lang="en-US" sz="2800" dirty="0">
                <a:solidFill>
                  <a:srgbClr val="0000FF"/>
                </a:solidFill>
              </a:rPr>
              <a:t> = 8  m/s </a:t>
            </a:r>
            <a:r>
              <a:rPr lang="en-US" dirty="0">
                <a:solidFill>
                  <a:srgbClr val="0000FF"/>
                </a:solidFill>
              </a:rPr>
              <a:t>RIGHT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3420" y="3616039"/>
            <a:ext cx="2446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= 2 kg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V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’   </a:t>
            </a:r>
            <a:r>
              <a:rPr lang="en-US" sz="2800" dirty="0">
                <a:solidFill>
                  <a:srgbClr val="FF0000"/>
                </a:solidFill>
              </a:rPr>
              <a:t>=  0  m/s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36276" y="1710268"/>
            <a:ext cx="1159933" cy="549613"/>
            <a:chOff x="5054600" y="2396067"/>
            <a:chExt cx="1159933" cy="549613"/>
          </a:xfrm>
        </p:grpSpPr>
        <p:sp>
          <p:nvSpPr>
            <p:cNvPr id="8" name="Rectangle 7"/>
            <p:cNvSpPr/>
            <p:nvPr/>
          </p:nvSpPr>
          <p:spPr>
            <a:xfrm>
              <a:off x="5054600" y="2396067"/>
              <a:ext cx="11599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11800" y="2595728"/>
              <a:ext cx="626533" cy="3499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52326" y="4916909"/>
            <a:ext cx="4887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p</a:t>
            </a:r>
            <a:r>
              <a:rPr lang="en-US" sz="3600" baseline="-25000" dirty="0" err="1"/>
              <a:t>SYSTEM</a:t>
            </a:r>
            <a:r>
              <a:rPr lang="en-US" sz="3600" dirty="0"/>
              <a:t> = 24 kg </a:t>
            </a:r>
            <a:r>
              <a:rPr lang="en-US" sz="3600" dirty="0" smtClean="0"/>
              <a:t>m/s </a:t>
            </a:r>
            <a:r>
              <a:rPr lang="en-US" sz="1600" dirty="0" smtClean="0"/>
              <a:t>RIGHT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6137071" y="3858501"/>
            <a:ext cx="330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</a:t>
            </a:r>
            <a:r>
              <a:rPr lang="en-US" sz="3600" baseline="-25000" dirty="0" smtClean="0">
                <a:solidFill>
                  <a:srgbClr val="FF0000"/>
                </a:solidFill>
              </a:rPr>
              <a:t>2 </a:t>
            </a:r>
            <a:r>
              <a:rPr lang="en-US" sz="3600" dirty="0" smtClean="0"/>
              <a:t> </a:t>
            </a:r>
            <a:r>
              <a:rPr lang="en-US" sz="3600" smtClean="0"/>
              <a:t>= 2 </a:t>
            </a:r>
            <a:r>
              <a:rPr lang="en-US" sz="3600" dirty="0" smtClean="0"/>
              <a:t>kg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61209" y="1626185"/>
            <a:ext cx="269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>
                    <a:lumMod val="65000"/>
                  </a:schemeClr>
                </a:solidFill>
                <a:latin typeface="Constantia"/>
                <a:cs typeface="Constantia"/>
              </a:rPr>
              <a:t>BEFORE</a:t>
            </a:r>
            <a:endParaRPr lang="en-US" sz="4000" b="1" dirty="0">
              <a:solidFill>
                <a:schemeClr val="bg1">
                  <a:lumMod val="65000"/>
                </a:schemeClr>
              </a:solidFill>
              <a:latin typeface="Constantia"/>
              <a:cs typeface="Constant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96796" y="1624673"/>
            <a:ext cx="2699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  <a:latin typeface="Constantia"/>
                <a:cs typeface="Constantia"/>
              </a:rPr>
              <a:t>AFTER</a:t>
            </a:r>
            <a:endParaRPr lang="en-US" sz="4000" b="1" dirty="0">
              <a:solidFill>
                <a:schemeClr val="bg1">
                  <a:lumMod val="65000"/>
                </a:schemeClr>
              </a:solidFill>
              <a:latin typeface="Constantia"/>
              <a:cs typeface="Constant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59930" y="2378612"/>
            <a:ext cx="19856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It does.  The total </a:t>
            </a:r>
            <a:r>
              <a:rPr lang="en-US" i="1" dirty="0" smtClean="0">
                <a:latin typeface="American Typewriter" charset="0"/>
                <a:ea typeface="American Typewriter" charset="0"/>
                <a:cs typeface="American Typewriter" charset="0"/>
              </a:rPr>
              <a:t>p</a:t>
            </a:r>
            <a:r>
              <a:rPr lang="en-US" dirty="0" smtClean="0">
                <a:latin typeface="American Typewriter" charset="0"/>
                <a:ea typeface="American Typewriter" charset="0"/>
                <a:cs typeface="American Typewriter" charset="0"/>
              </a:rPr>
              <a:t> is moving a smaller mass (2 kg) so it makes sense that the velocity is more than the velocity of the  3 kg ball before the collision.</a:t>
            </a:r>
            <a:endParaRPr lang="en-US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28" name="Picture 27" descr="images-29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61"/>
          <a:stretch/>
        </p:blipFill>
        <p:spPr>
          <a:xfrm>
            <a:off x="5164429" y="2373494"/>
            <a:ext cx="4113412" cy="11842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89407" y="2152547"/>
            <a:ext cx="1267735" cy="499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11269" y="2259880"/>
            <a:ext cx="1267735" cy="383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659030" y="2434934"/>
            <a:ext cx="666612" cy="499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507942" y="2461848"/>
            <a:ext cx="666612" cy="4996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196796" y="4870742"/>
            <a:ext cx="302559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v</a:t>
            </a:r>
            <a:r>
              <a:rPr lang="en-US" sz="3600" baseline="-25000" dirty="0">
                <a:solidFill>
                  <a:srgbClr val="FF0000"/>
                </a:solidFill>
              </a:rPr>
              <a:t>2 </a:t>
            </a:r>
            <a:r>
              <a:rPr lang="en-US" sz="3600" dirty="0" smtClean="0">
                <a:solidFill>
                  <a:srgbClr val="FF0000"/>
                </a:solidFill>
              </a:rPr>
              <a:t>‘ =</a:t>
            </a:r>
            <a:r>
              <a:rPr lang="en-US" sz="3600" dirty="0">
                <a:solidFill>
                  <a:srgbClr val="FF0000"/>
                </a:solidFill>
              </a:rPr>
              <a:t>12 m/s </a:t>
            </a:r>
            <a:r>
              <a:rPr lang="en-US" sz="1600" dirty="0">
                <a:solidFill>
                  <a:srgbClr val="FF0000"/>
                </a:solidFill>
              </a:rPr>
              <a:t>RIGHT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353</Words>
  <Application>Microsoft Macintosh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American Typewriter</vt:lpstr>
      <vt:lpstr>Calibri</vt:lpstr>
      <vt:lpstr>Calibri Light</vt:lpstr>
      <vt:lpstr>Constantia</vt:lpstr>
      <vt:lpstr>Copperplate Gothic Bold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Does this make sense?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Holwick</dc:creator>
  <cp:lastModifiedBy>Marcia Holwick</cp:lastModifiedBy>
  <cp:revision>3</cp:revision>
  <dcterms:created xsi:type="dcterms:W3CDTF">2017-12-28T19:14:45Z</dcterms:created>
  <dcterms:modified xsi:type="dcterms:W3CDTF">2017-12-28T20:08:48Z</dcterms:modified>
</cp:coreProperties>
</file>