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58" r:id="rId6"/>
    <p:sldId id="265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0"/>
    <p:restoredTop sz="92810"/>
  </p:normalViewPr>
  <p:slideViewPr>
    <p:cSldViewPr snapToGrid="0" snapToObjects="1">
      <p:cViewPr>
        <p:scale>
          <a:sx n="107" d="100"/>
          <a:sy n="10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C5C2-FC59-334A-B70D-75B4F8F2D846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4F139-BDAD-704B-A0C9-A14845FB3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59ED-4FFC-1046-9DC8-06B680A2EE9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6B09-2D79-FC47-A695-9B4362B0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tiff"/><Relationship Id="rId5" Type="http://schemas.openxmlformats.org/officeDocument/2006/relationships/image" Target="../media/image50.png"/><Relationship Id="rId6" Type="http://schemas.openxmlformats.org/officeDocument/2006/relationships/image" Target="../media/image60.png"/><Relationship Id="rId7" Type="http://schemas.openxmlformats.org/officeDocument/2006/relationships/image" Target="../media/image70.png"/><Relationship Id="rId8" Type="http://schemas.openxmlformats.org/officeDocument/2006/relationships/image" Target="../media/image80.png"/><Relationship Id="rId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s://powerschool.nkcschools.org/teachers/studentpages/home.html?ac=laststudpage&amp;frn=001102402" TargetMode="External"/><Relationship Id="rId20" Type="http://schemas.openxmlformats.org/officeDocument/2006/relationships/hyperlink" Target="https://powerschool.nkcschools.org/teachers/studentpages/quicklookup.html?frn=00113681" TargetMode="External"/><Relationship Id="rId21" Type="http://schemas.openxmlformats.org/officeDocument/2006/relationships/hyperlink" Target="https://powerschool.nkcschools.org/teachers/studentpages/home.html?ac=laststudpage&amp;frn=00113681" TargetMode="External"/><Relationship Id="rId10" Type="http://schemas.openxmlformats.org/officeDocument/2006/relationships/hyperlink" Target="https://powerschool.nkcschools.org/teachers/studentpages/quicklookup.html?frn=00113428" TargetMode="External"/><Relationship Id="rId11" Type="http://schemas.openxmlformats.org/officeDocument/2006/relationships/hyperlink" Target="https://powerschool.nkcschools.org/teachers/studentpages/home.html?ac=laststudpage&amp;frn=00113428" TargetMode="External"/><Relationship Id="rId12" Type="http://schemas.openxmlformats.org/officeDocument/2006/relationships/hyperlink" Target="https://powerschool.nkcschools.org/teachers/studentpages/quicklookup.html?frn=001107601" TargetMode="External"/><Relationship Id="rId13" Type="http://schemas.openxmlformats.org/officeDocument/2006/relationships/hyperlink" Target="https://powerschool.nkcschools.org/teachers/studentpages/home.html?ac=laststudpage&amp;frn=001107601" TargetMode="External"/><Relationship Id="rId14" Type="http://schemas.openxmlformats.org/officeDocument/2006/relationships/hyperlink" Target="https://powerschool.nkcschools.org/teachers/studentpages/quicklookup.html?frn=00113639" TargetMode="External"/><Relationship Id="rId15" Type="http://schemas.openxmlformats.org/officeDocument/2006/relationships/hyperlink" Target="https://powerschool.nkcschools.org/teachers/studentpages/home.html?ac=laststudpage&amp;frn=00113639" TargetMode="External"/><Relationship Id="rId16" Type="http://schemas.openxmlformats.org/officeDocument/2006/relationships/hyperlink" Target="https://powerschool.nkcschools.org/teachers/studentpages/quicklookup.html?frn=00115220" TargetMode="External"/><Relationship Id="rId17" Type="http://schemas.openxmlformats.org/officeDocument/2006/relationships/hyperlink" Target="https://powerschool.nkcschools.org/teachers/studentpages/home.html?ac=laststudpage&amp;frn=00115220" TargetMode="External"/><Relationship Id="rId18" Type="http://schemas.openxmlformats.org/officeDocument/2006/relationships/hyperlink" Target="https://powerschool.nkcschools.org/teachers/studentpages/quicklookup.html?frn=00113311" TargetMode="External"/><Relationship Id="rId19" Type="http://schemas.openxmlformats.org/officeDocument/2006/relationships/hyperlink" Target="https://powerschool.nkcschools.org/teachers/studentpages/home.html?ac=laststudpage&amp;frn=0011331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werschool.nkcschools.org/teachers/studentpages/quicklookup.html?frn=00114025" TargetMode="External"/><Relationship Id="rId3" Type="http://schemas.openxmlformats.org/officeDocument/2006/relationships/hyperlink" Target="https://powerschool.nkcschools.org/teachers/studentpages/home.html?ac=laststudpage&amp;frn=00114025" TargetMode="External"/><Relationship Id="rId4" Type="http://schemas.openxmlformats.org/officeDocument/2006/relationships/hyperlink" Target="https://powerschool.nkcschools.org/teachers/studentpages/quicklookup.html?frn=00113354" TargetMode="External"/><Relationship Id="rId5" Type="http://schemas.openxmlformats.org/officeDocument/2006/relationships/hyperlink" Target="https://powerschool.nkcschools.org/teachers/studentpages/home.html?ac=laststudpage&amp;frn=00113354" TargetMode="External"/><Relationship Id="rId6" Type="http://schemas.openxmlformats.org/officeDocument/2006/relationships/hyperlink" Target="https://powerschool.nkcschools.org/teachers/studentpages/quicklookup.html?frn=00113637" TargetMode="External"/><Relationship Id="rId7" Type="http://schemas.openxmlformats.org/officeDocument/2006/relationships/hyperlink" Target="https://powerschool.nkcschools.org/teachers/studentpages/home.html?ac=laststudpage&amp;frn=00113637" TargetMode="External"/><Relationship Id="rId8" Type="http://schemas.openxmlformats.org/officeDocument/2006/relationships/hyperlink" Target="https://powerschool.nkcschools.org/teachers/studentpages/quicklookup.html?frn=001102402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powerschool.nkcschools.org/teachers/studentpages/home.html?ac=laststudpage&amp;frn=00113249" TargetMode="External"/><Relationship Id="rId14" Type="http://schemas.openxmlformats.org/officeDocument/2006/relationships/hyperlink" Target="https://powerschool.nkcschools.org/teachers/studentpages/quicklookup.html?frn=00113724" TargetMode="External"/><Relationship Id="rId15" Type="http://schemas.openxmlformats.org/officeDocument/2006/relationships/hyperlink" Target="https://powerschool.nkcschools.org/teachers/studentpages/home.html?ac=laststudpage&amp;frn=00113724" TargetMode="External"/><Relationship Id="rId16" Type="http://schemas.openxmlformats.org/officeDocument/2006/relationships/hyperlink" Target="https://powerschool.nkcschools.org/teachers/studentpages/quicklookup.html?frn=00160221" TargetMode="External"/><Relationship Id="rId17" Type="http://schemas.openxmlformats.org/officeDocument/2006/relationships/hyperlink" Target="https://powerschool.nkcschools.org/teachers/studentpages/home.html?ac=laststudpage&amp;frn=00160221" TargetMode="External"/><Relationship Id="rId18" Type="http://schemas.openxmlformats.org/officeDocument/2006/relationships/hyperlink" Target="https://powerschool.nkcschools.org/teachers/studentpages/quicklookup.html?frn=00113672" TargetMode="External"/><Relationship Id="rId19" Type="http://schemas.openxmlformats.org/officeDocument/2006/relationships/hyperlink" Target="https://powerschool.nkcschools.org/teachers/studentpages/home.html?ac=laststudpage&amp;frn=00113672" TargetMode="External"/><Relationship Id="rId63" Type="http://schemas.openxmlformats.org/officeDocument/2006/relationships/hyperlink" Target="https://powerschool.nkcschools.org/teachers/studentpages/home.html?ac=laststudpage&amp;frn=00113257" TargetMode="External"/><Relationship Id="rId50" Type="http://schemas.openxmlformats.org/officeDocument/2006/relationships/hyperlink" Target="https://powerschool.nkcschools.org/teachers/studentpages/quicklookup.html?frn=00113332" TargetMode="External"/><Relationship Id="rId51" Type="http://schemas.openxmlformats.org/officeDocument/2006/relationships/hyperlink" Target="https://powerschool.nkcschools.org/teachers/studentpages/home.html?ac=laststudpage&amp;frn=00113332" TargetMode="External"/><Relationship Id="rId52" Type="http://schemas.openxmlformats.org/officeDocument/2006/relationships/hyperlink" Target="https://powerschool.nkcschools.org/teachers/studentpages/quicklookup.html?frn=00121583" TargetMode="External"/><Relationship Id="rId53" Type="http://schemas.openxmlformats.org/officeDocument/2006/relationships/hyperlink" Target="https://powerschool.nkcschools.org/teachers/studentpages/home.html?ac=laststudpage&amp;frn=00121583" TargetMode="External"/><Relationship Id="rId54" Type="http://schemas.openxmlformats.org/officeDocument/2006/relationships/hyperlink" Target="https://powerschool.nkcschools.org/teachers/studentpages/quicklookup.html?frn=001125709" TargetMode="External"/><Relationship Id="rId55" Type="http://schemas.openxmlformats.org/officeDocument/2006/relationships/hyperlink" Target="https://powerschool.nkcschools.org/teachers/studentpages/home.html?ac=laststudpage&amp;frn=001125709" TargetMode="External"/><Relationship Id="rId56" Type="http://schemas.openxmlformats.org/officeDocument/2006/relationships/hyperlink" Target="https://powerschool.nkcschools.org/teachers/studentpages/quicklookup.html?frn=00113644" TargetMode="External"/><Relationship Id="rId57" Type="http://schemas.openxmlformats.org/officeDocument/2006/relationships/hyperlink" Target="https://powerschool.nkcschools.org/teachers/studentpages/home.html?ac=laststudpage&amp;frn=00113644" TargetMode="External"/><Relationship Id="rId58" Type="http://schemas.openxmlformats.org/officeDocument/2006/relationships/hyperlink" Target="https://powerschool.nkcschools.org/teachers/studentpages/quicklookup.html?frn=001107331" TargetMode="External"/><Relationship Id="rId59" Type="http://schemas.openxmlformats.org/officeDocument/2006/relationships/hyperlink" Target="https://powerschool.nkcschools.org/teachers/studentpages/home.html?ac=laststudpage&amp;frn=001107331" TargetMode="External"/><Relationship Id="rId40" Type="http://schemas.openxmlformats.org/officeDocument/2006/relationships/hyperlink" Target="https://powerschool.nkcschools.org/teachers/studentpages/quicklookup.html?frn=001183836" TargetMode="External"/><Relationship Id="rId41" Type="http://schemas.openxmlformats.org/officeDocument/2006/relationships/hyperlink" Target="https://powerschool.nkcschools.org/teachers/studentpages/home.html?ac=laststudpage&amp;frn=001183836" TargetMode="External"/><Relationship Id="rId42" Type="http://schemas.openxmlformats.org/officeDocument/2006/relationships/hyperlink" Target="https://powerschool.nkcschools.org/teachers/studentpages/quicklookup.html?frn=00113306" TargetMode="External"/><Relationship Id="rId43" Type="http://schemas.openxmlformats.org/officeDocument/2006/relationships/hyperlink" Target="https://powerschool.nkcschools.org/teachers/studentpages/home.html?ac=laststudpage&amp;frn=00113306" TargetMode="External"/><Relationship Id="rId44" Type="http://schemas.openxmlformats.org/officeDocument/2006/relationships/hyperlink" Target="https://powerschool.nkcschools.org/teachers/studentpages/quicklookup.html?frn=00113275" TargetMode="External"/><Relationship Id="rId45" Type="http://schemas.openxmlformats.org/officeDocument/2006/relationships/hyperlink" Target="https://powerschool.nkcschools.org/teachers/studentpages/home.html?ac=laststudpage&amp;frn=00113275" TargetMode="External"/><Relationship Id="rId46" Type="http://schemas.openxmlformats.org/officeDocument/2006/relationships/hyperlink" Target="https://powerschool.nkcschools.org/teachers/studentpages/quicklookup.html?frn=00113261" TargetMode="External"/><Relationship Id="rId47" Type="http://schemas.openxmlformats.org/officeDocument/2006/relationships/hyperlink" Target="https://powerschool.nkcschools.org/teachers/studentpages/home.html?ac=laststudpage&amp;frn=00113261" TargetMode="External"/><Relationship Id="rId48" Type="http://schemas.openxmlformats.org/officeDocument/2006/relationships/hyperlink" Target="https://powerschool.nkcschools.org/teachers/studentpages/quicklookup.html?frn=00113334" TargetMode="External"/><Relationship Id="rId49" Type="http://schemas.openxmlformats.org/officeDocument/2006/relationships/hyperlink" Target="https://powerschool.nkcschools.org/teachers/studentpages/home.html?ac=laststudpage&amp;frn=0011333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werschool.nkcschools.org/teachers/studentpages/quicklookup.html?frn=00181155" TargetMode="External"/><Relationship Id="rId3" Type="http://schemas.openxmlformats.org/officeDocument/2006/relationships/hyperlink" Target="https://powerschool.nkcschools.org/teachers/studentpages/home.html?ac=laststudpage&amp;frn=00181155" TargetMode="External"/><Relationship Id="rId4" Type="http://schemas.openxmlformats.org/officeDocument/2006/relationships/hyperlink" Target="https://powerschool.nkcschools.org/teachers/studentpages/quicklookup.html?frn=00113711" TargetMode="External"/><Relationship Id="rId5" Type="http://schemas.openxmlformats.org/officeDocument/2006/relationships/hyperlink" Target="https://powerschool.nkcschools.org/teachers/studentpages/home.html?ac=laststudpage&amp;frn=00113711" TargetMode="External"/><Relationship Id="rId6" Type="http://schemas.openxmlformats.org/officeDocument/2006/relationships/hyperlink" Target="https://powerschool.nkcschools.org/teachers/studentpages/quicklookup.html?frn=00113647" TargetMode="External"/><Relationship Id="rId7" Type="http://schemas.openxmlformats.org/officeDocument/2006/relationships/hyperlink" Target="https://powerschool.nkcschools.org/teachers/studentpages/home.html?ac=laststudpage&amp;frn=00113647" TargetMode="External"/><Relationship Id="rId8" Type="http://schemas.openxmlformats.org/officeDocument/2006/relationships/hyperlink" Target="https://powerschool.nkcschools.org/teachers/studentpages/quicklookup.html?frn=001180916" TargetMode="External"/><Relationship Id="rId9" Type="http://schemas.openxmlformats.org/officeDocument/2006/relationships/hyperlink" Target="https://powerschool.nkcschools.org/teachers/studentpages/home.html?ac=laststudpage&amp;frn=001180916" TargetMode="External"/><Relationship Id="rId30" Type="http://schemas.openxmlformats.org/officeDocument/2006/relationships/hyperlink" Target="https://powerschool.nkcschools.org/teachers/studentpages/quicklookup.html?frn=00113448" TargetMode="External"/><Relationship Id="rId31" Type="http://schemas.openxmlformats.org/officeDocument/2006/relationships/hyperlink" Target="https://powerschool.nkcschools.org/teachers/studentpages/home.html?ac=laststudpage&amp;frn=00113448" TargetMode="External"/><Relationship Id="rId32" Type="http://schemas.openxmlformats.org/officeDocument/2006/relationships/hyperlink" Target="https://powerschool.nkcschools.org/teachers/studentpages/quicklookup.html?frn=00113504" TargetMode="External"/><Relationship Id="rId33" Type="http://schemas.openxmlformats.org/officeDocument/2006/relationships/hyperlink" Target="https://powerschool.nkcschools.org/teachers/studentpages/home.html?ac=laststudpage&amp;frn=00113504" TargetMode="External"/><Relationship Id="rId34" Type="http://schemas.openxmlformats.org/officeDocument/2006/relationships/hyperlink" Target="https://powerschool.nkcschools.org/teachers/studentpages/quicklookup.html?frn=001145361" TargetMode="External"/><Relationship Id="rId35" Type="http://schemas.openxmlformats.org/officeDocument/2006/relationships/hyperlink" Target="https://powerschool.nkcschools.org/teachers/studentpages/home.html?ac=laststudpage&amp;frn=001145361" TargetMode="External"/><Relationship Id="rId36" Type="http://schemas.openxmlformats.org/officeDocument/2006/relationships/hyperlink" Target="https://powerschool.nkcschools.org/teachers/studentpages/quicklookup.html?frn=00113881" TargetMode="External"/><Relationship Id="rId37" Type="http://schemas.openxmlformats.org/officeDocument/2006/relationships/hyperlink" Target="https://powerschool.nkcschools.org/teachers/studentpages/home.html?ac=laststudpage&amp;frn=00113881" TargetMode="External"/><Relationship Id="rId38" Type="http://schemas.openxmlformats.org/officeDocument/2006/relationships/hyperlink" Target="https://powerschool.nkcschools.org/teachers/studentpages/quicklookup.html?frn=00186551" TargetMode="External"/><Relationship Id="rId39" Type="http://schemas.openxmlformats.org/officeDocument/2006/relationships/hyperlink" Target="https://powerschool.nkcschools.org/teachers/studentpages/home.html?ac=laststudpage&amp;frn=00186551" TargetMode="External"/><Relationship Id="rId20" Type="http://schemas.openxmlformats.org/officeDocument/2006/relationships/hyperlink" Target="https://powerschool.nkcschools.org/teachers/studentpages/quicklookup.html?frn=00113475" TargetMode="External"/><Relationship Id="rId21" Type="http://schemas.openxmlformats.org/officeDocument/2006/relationships/hyperlink" Target="https://powerschool.nkcschools.org/teachers/studentpages/home.html?ac=laststudpage&amp;frn=00113475" TargetMode="External"/><Relationship Id="rId22" Type="http://schemas.openxmlformats.org/officeDocument/2006/relationships/hyperlink" Target="https://powerschool.nkcschools.org/teachers/studentpages/quicklookup.html?frn=00113459" TargetMode="External"/><Relationship Id="rId23" Type="http://schemas.openxmlformats.org/officeDocument/2006/relationships/hyperlink" Target="https://powerschool.nkcschools.org/teachers/studentpages/home.html?ac=laststudpage&amp;frn=00113459" TargetMode="External"/><Relationship Id="rId24" Type="http://schemas.openxmlformats.org/officeDocument/2006/relationships/hyperlink" Target="https://powerschool.nkcschools.org/teachers/studentpages/quicklookup.html?frn=00114061" TargetMode="External"/><Relationship Id="rId25" Type="http://schemas.openxmlformats.org/officeDocument/2006/relationships/hyperlink" Target="https://powerschool.nkcschools.org/teachers/studentpages/home.html?ac=laststudpage&amp;frn=00114061" TargetMode="External"/><Relationship Id="rId26" Type="http://schemas.openxmlformats.org/officeDocument/2006/relationships/hyperlink" Target="https://powerschool.nkcschools.org/teachers/studentpages/quicklookup.html?frn=001126320" TargetMode="External"/><Relationship Id="rId27" Type="http://schemas.openxmlformats.org/officeDocument/2006/relationships/hyperlink" Target="https://powerschool.nkcschools.org/teachers/studentpages/home.html?ac=laststudpage&amp;frn=001126320" TargetMode="External"/><Relationship Id="rId28" Type="http://schemas.openxmlformats.org/officeDocument/2006/relationships/hyperlink" Target="https://powerschool.nkcschools.org/teachers/studentpages/quicklookup.html?frn=00162630" TargetMode="External"/><Relationship Id="rId29" Type="http://schemas.openxmlformats.org/officeDocument/2006/relationships/hyperlink" Target="https://powerschool.nkcschools.org/teachers/studentpages/home.html?ac=laststudpage&amp;frn=00162630" TargetMode="External"/><Relationship Id="rId60" Type="http://schemas.openxmlformats.org/officeDocument/2006/relationships/hyperlink" Target="https://powerschool.nkcschools.org/teachers/studentpages/quicklookup.html?frn=00113299" TargetMode="External"/><Relationship Id="rId61" Type="http://schemas.openxmlformats.org/officeDocument/2006/relationships/hyperlink" Target="https://powerschool.nkcschools.org/teachers/studentpages/home.html?ac=laststudpage&amp;frn=00113299" TargetMode="External"/><Relationship Id="rId62" Type="http://schemas.openxmlformats.org/officeDocument/2006/relationships/hyperlink" Target="https://powerschool.nkcschools.org/teachers/studentpages/quicklookup.html?frn=00113257" TargetMode="External"/><Relationship Id="rId10" Type="http://schemas.openxmlformats.org/officeDocument/2006/relationships/hyperlink" Target="https://powerschool.nkcschools.org/teachers/studentpages/quicklookup.html?frn=00113300" TargetMode="External"/><Relationship Id="rId11" Type="http://schemas.openxmlformats.org/officeDocument/2006/relationships/hyperlink" Target="https://powerschool.nkcschools.org/teachers/studentpages/home.html?ac=laststudpage&amp;frn=00113300" TargetMode="External"/><Relationship Id="rId12" Type="http://schemas.openxmlformats.org/officeDocument/2006/relationships/hyperlink" Target="https://powerschool.nkcschools.org/teachers/studentpages/quicklookup.html?frn=00113249" TargetMode="Externa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hyperlink" Target="https://powerschool.nkcschools.org/teachers/studentpages/home.html?ac=laststudpage&amp;frn=001184283" TargetMode="External"/><Relationship Id="rId20" Type="http://schemas.openxmlformats.org/officeDocument/2006/relationships/hyperlink" Target="https://powerschool.nkcschools.org/teachers/studentpages/quicklookup.html?frn=00113463" TargetMode="External"/><Relationship Id="rId21" Type="http://schemas.openxmlformats.org/officeDocument/2006/relationships/hyperlink" Target="https://powerschool.nkcschools.org/teachers/studentpages/home.html?ac=laststudpage&amp;frn=00113463" TargetMode="External"/><Relationship Id="rId22" Type="http://schemas.openxmlformats.org/officeDocument/2006/relationships/hyperlink" Target="https://powerschool.nkcschools.org/teachers/studentpages/quicklookup.html?frn=00113301" TargetMode="External"/><Relationship Id="rId23" Type="http://schemas.openxmlformats.org/officeDocument/2006/relationships/hyperlink" Target="https://powerschool.nkcschools.org/teachers/studentpages/home.html?ac=laststudpage&amp;frn=00113301" TargetMode="External"/><Relationship Id="rId24" Type="http://schemas.openxmlformats.org/officeDocument/2006/relationships/hyperlink" Target="https://powerschool.nkcschools.org/teachers/studentpages/quicklookup.html?frn=001155775" TargetMode="External"/><Relationship Id="rId25" Type="http://schemas.openxmlformats.org/officeDocument/2006/relationships/hyperlink" Target="https://powerschool.nkcschools.org/teachers/studentpages/home.html?ac=laststudpage&amp;frn=001155775" TargetMode="External"/><Relationship Id="rId10" Type="http://schemas.openxmlformats.org/officeDocument/2006/relationships/hyperlink" Target="https://powerschool.nkcschools.org/teachers/studentpages/quicklookup.html?frn=00113659" TargetMode="External"/><Relationship Id="rId11" Type="http://schemas.openxmlformats.org/officeDocument/2006/relationships/hyperlink" Target="https://powerschool.nkcschools.org/teachers/studentpages/home.html?ac=laststudpage&amp;frn=00113659" TargetMode="External"/><Relationship Id="rId12" Type="http://schemas.openxmlformats.org/officeDocument/2006/relationships/hyperlink" Target="https://powerschool.nkcschools.org/teachers/studentpages/quicklookup.html?frn=00113486" TargetMode="External"/><Relationship Id="rId13" Type="http://schemas.openxmlformats.org/officeDocument/2006/relationships/hyperlink" Target="https://powerschool.nkcschools.org/teachers/studentpages/home.html?ac=laststudpage&amp;frn=00113486" TargetMode="External"/><Relationship Id="rId14" Type="http://schemas.openxmlformats.org/officeDocument/2006/relationships/hyperlink" Target="https://powerschool.nkcschools.org/teachers/studentpages/quicklookup.html?frn=001179704" TargetMode="External"/><Relationship Id="rId15" Type="http://schemas.openxmlformats.org/officeDocument/2006/relationships/hyperlink" Target="https://powerschool.nkcschools.org/teachers/studentpages/home.html?ac=laststudpage&amp;frn=001179704" TargetMode="External"/><Relationship Id="rId16" Type="http://schemas.openxmlformats.org/officeDocument/2006/relationships/hyperlink" Target="https://powerschool.nkcschools.org/teachers/studentpages/quicklookup.html?frn=00149845" TargetMode="External"/><Relationship Id="rId17" Type="http://schemas.openxmlformats.org/officeDocument/2006/relationships/hyperlink" Target="https://powerschool.nkcschools.org/teachers/studentpages/home.html?ac=laststudpage&amp;frn=00149845" TargetMode="External"/><Relationship Id="rId18" Type="http://schemas.openxmlformats.org/officeDocument/2006/relationships/hyperlink" Target="https://powerschool.nkcschools.org/teachers/studentpages/quicklookup.html?frn=00162152" TargetMode="External"/><Relationship Id="rId19" Type="http://schemas.openxmlformats.org/officeDocument/2006/relationships/hyperlink" Target="https://powerschool.nkcschools.org/teachers/studentpages/home.html?ac=laststudpage&amp;frn=0016215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werschool.nkcschools.org/teachers/studentpages/quicklookup.html?frn=00113307" TargetMode="External"/><Relationship Id="rId3" Type="http://schemas.openxmlformats.org/officeDocument/2006/relationships/hyperlink" Target="https://powerschool.nkcschools.org/teachers/studentpages/home.html?ac=laststudpage&amp;frn=00113307" TargetMode="External"/><Relationship Id="rId4" Type="http://schemas.openxmlformats.org/officeDocument/2006/relationships/hyperlink" Target="https://powerschool.nkcschools.org/teachers/studentpages/quicklookup.html?frn=00113452" TargetMode="External"/><Relationship Id="rId5" Type="http://schemas.openxmlformats.org/officeDocument/2006/relationships/hyperlink" Target="https://powerschool.nkcschools.org/teachers/studentpages/home.html?ac=laststudpage&amp;frn=00113452" TargetMode="External"/><Relationship Id="rId6" Type="http://schemas.openxmlformats.org/officeDocument/2006/relationships/hyperlink" Target="https://powerschool.nkcschools.org/teachers/studentpages/quicklookup.html?frn=00113262" TargetMode="External"/><Relationship Id="rId7" Type="http://schemas.openxmlformats.org/officeDocument/2006/relationships/hyperlink" Target="https://powerschool.nkcschools.org/teachers/studentpages/home.html?ac=laststudpage&amp;frn=00113262" TargetMode="External"/><Relationship Id="rId8" Type="http://schemas.openxmlformats.org/officeDocument/2006/relationships/hyperlink" Target="https://powerschool.nkcschools.org/teachers/studentpages/quicklookup.html?frn=0011842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8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Impulse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1228" y="927471"/>
            <a:ext cx="4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Impulse is the change in momentum.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717" y="1472047"/>
            <a:ext cx="24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Variable:    J </a:t>
            </a:r>
          </a:p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Unit:   Ns = Kg m/s</a:t>
            </a:r>
            <a:endParaRPr lang="en-US" b="1" dirty="0">
              <a:latin typeface="Al Nile" charset="-78"/>
              <a:ea typeface="Al Nile" charset="-78"/>
              <a:cs typeface="Al Nile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merican Typewriter" charset="0"/>
                    <a:ea typeface="American Typewriter" charset="0"/>
                    <a:cs typeface="American Typewriter" charset="0"/>
                  </a:rPr>
                  <a:t>Formulas: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blipFill rotWithShape="0">
                <a:blip r:embed="rId2"/>
                <a:stretch>
                  <a:fillRect l="-1623" t="-5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687" y="3914148"/>
            <a:ext cx="4634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1: </a:t>
            </a:r>
          </a:p>
          <a:p>
            <a:r>
              <a:rPr lang="en-US" dirty="0" smtClean="0"/>
              <a:t>A car changes momentum from 50Ns to 75 Ns.  What is the Impulse on the car?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3473" y="4240653"/>
            <a:ext cx="725999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3: </a:t>
            </a:r>
          </a:p>
          <a:p>
            <a:r>
              <a:rPr lang="en-US" dirty="0" smtClean="0"/>
              <a:t>A 0.003 kg ball is moving at 90 m/s when a batter hits it. After the impact, the ball’s new velocity is </a:t>
            </a:r>
            <a:r>
              <a:rPr lang="mr-IN" dirty="0" smtClean="0"/>
              <a:t>–</a:t>
            </a:r>
            <a:r>
              <a:rPr lang="en-US" dirty="0" smtClean="0"/>
              <a:t> 175 m/s. What is the Impulse on the ball?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= _______</a:t>
            </a:r>
          </a:p>
          <a:p>
            <a:r>
              <a:rPr lang="en-US" dirty="0" smtClean="0"/>
              <a:t>m 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3473" y="424324"/>
            <a:ext cx="38889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2: </a:t>
            </a:r>
          </a:p>
          <a:p>
            <a:r>
              <a:rPr lang="en-US" dirty="0" smtClean="0"/>
              <a:t>A worker applies 107 Newton force is to a crate to move it across a smooth floor (negligible friction).The force is applied for 3 seconds. What is the Impulse on the crate?</a:t>
            </a:r>
          </a:p>
          <a:p>
            <a:r>
              <a:rPr lang="en-US" dirty="0" smtClean="0"/>
              <a:t>F = _______</a:t>
            </a:r>
          </a:p>
          <a:p>
            <a:r>
              <a:rPr lang="en-US" dirty="0" smtClean="0"/>
              <a:t>t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75357" y="413408"/>
            <a:ext cx="318810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 (Continued): </a:t>
            </a:r>
          </a:p>
          <a:p>
            <a:r>
              <a:rPr lang="en-US" dirty="0" smtClean="0"/>
              <a:t>If the 24 kilogram crate was initially at rest, How fast was it moving after the force was applied? </a:t>
            </a:r>
          </a:p>
          <a:p>
            <a:r>
              <a:rPr lang="en-US" dirty="0" smtClean="0"/>
              <a:t>J = _______ (from #2)</a:t>
            </a:r>
          </a:p>
          <a:p>
            <a:r>
              <a:rPr lang="en-US" dirty="0" smtClean="0"/>
              <a:t>m = _______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269145"/>
            <a:ext cx="10515600" cy="570125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Skull Fractures </a:t>
            </a:r>
            <a:endParaRPr lang="en-US" sz="2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0" y="839270"/>
            <a:ext cx="8201891" cy="73014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 </a:t>
            </a:r>
            <a:r>
              <a:rPr lang="en-US" sz="1600" dirty="0"/>
              <a:t>the Journal of Neurosurgery: Pediatrics, </a:t>
            </a:r>
            <a:r>
              <a:rPr lang="en-US" sz="1600" dirty="0" smtClean="0"/>
              <a:t>a researcher </a:t>
            </a:r>
            <a:r>
              <a:rPr lang="en-US" sz="1600" dirty="0"/>
              <a:t>wrote that </a:t>
            </a:r>
            <a:r>
              <a:rPr lang="en-US" sz="1600" dirty="0" smtClean="0"/>
              <a:t>2,300 </a:t>
            </a:r>
            <a:r>
              <a:rPr lang="en-US" sz="1600" dirty="0" err="1"/>
              <a:t>newtons</a:t>
            </a:r>
            <a:r>
              <a:rPr lang="en-US" sz="1600" dirty="0"/>
              <a:t> of force would be needed to crush a human </a:t>
            </a:r>
            <a:r>
              <a:rPr lang="en-US" sz="1600" dirty="0" smtClean="0"/>
              <a:t>skull.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09" y="103188"/>
            <a:ext cx="2712028" cy="1738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7086" y="2234565"/>
            <a:ext cx="500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(Complete the Egg Drop Calculations Backward)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6314" y="1565224"/>
            <a:ext cx="880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65 kg rock that dropped from a cliff. strikes a person on the head causing a skull fracture.  If the rock comes to a stop over 0.034 seconds,  how high was the cliff?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872" y="2783620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 Find the impulse on the person's skull. 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7871" y="3394426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 Find the rock’s momentum right before it hits the person’s head.  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01784" y="2752842"/>
                <a:ext cx="8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784" y="2752842"/>
                <a:ext cx="8696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9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89500" y="3363648"/>
                <a:ext cx="951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00" y="3363648"/>
                <a:ext cx="9517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2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71444" y="4162988"/>
                <a:ext cx="995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𝑚𝑣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44" y="4162988"/>
                <a:ext cx="99572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08887" y="4224834"/>
            <a:ext cx="474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 Find the velocity when the rock hits the person’s head.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871" y="4952058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 Find the time in the air. 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26216" y="4952058"/>
                <a:ext cx="157665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 </m:t>
                      </m:r>
                      <m:r>
                        <a:rPr lang="en-US" b="0" i="1" smtClean="0">
                          <a:latin typeface="Cambria Math" charset="0"/>
                        </a:rPr>
                        <m:t>𝑔𝑡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216" y="4952058"/>
                <a:ext cx="1576650" cy="391582"/>
              </a:xfrm>
              <a:prstGeom prst="rect">
                <a:avLst/>
              </a:prstGeom>
              <a:blipFill rotWithShape="0">
                <a:blip r:embed="rId6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97870" y="5726662"/>
            <a:ext cx="584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  Find height that the rock was dropped from.  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05715" y="5578511"/>
                <a:ext cx="12499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g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15" y="5578511"/>
                <a:ext cx="1249958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22085" y="2963978"/>
                <a:ext cx="1336841" cy="3693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=_____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𝑁𝑠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085" y="2963978"/>
                <a:ext cx="133684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95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594" y="3675467"/>
                <a:ext cx="1336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=_____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𝑁𝑠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4" y="3675467"/>
                <a:ext cx="133684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1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51736" y="3743832"/>
            <a:ext cx="1816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p</a:t>
            </a:r>
            <a:r>
              <a:rPr lang="en-US" b="1" baseline="-25000" smtClean="0">
                <a:solidFill>
                  <a:srgbClr val="00B050"/>
                </a:solidFill>
              </a:rPr>
              <a:t>i </a:t>
            </a:r>
            <a:r>
              <a:rPr lang="en-US" b="1" smtClean="0">
                <a:solidFill>
                  <a:srgbClr val="00B050"/>
                </a:solidFill>
              </a:rPr>
              <a:t>= _________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9690" y="5206445"/>
            <a:ext cx="1816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t= __________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870" y="4427718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b="1" baseline="-25000" dirty="0" smtClean="0">
                <a:solidFill>
                  <a:srgbClr val="00B050"/>
                </a:solidFill>
              </a:rPr>
              <a:t>i </a:t>
            </a:r>
            <a:r>
              <a:rPr lang="en-US" b="1" dirty="0" smtClean="0">
                <a:solidFill>
                  <a:srgbClr val="00B050"/>
                </a:solidFill>
              </a:rPr>
              <a:t>= _________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869" y="4678214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 </a:t>
            </a:r>
            <a:r>
              <a:rPr lang="en-US" smtClean="0"/>
              <a:t>= ______kg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07144" y="4448716"/>
            <a:ext cx="1816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v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f</a:t>
            </a:r>
            <a:r>
              <a:rPr lang="en-US" b="1" dirty="0" smtClean="0">
                <a:solidFill>
                  <a:srgbClr val="7030A0"/>
                </a:solidFill>
              </a:rPr>
              <a:t>= ___________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887" y="5147849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v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f</a:t>
            </a:r>
            <a:r>
              <a:rPr lang="en-US" b="1" dirty="0" smtClean="0">
                <a:solidFill>
                  <a:srgbClr val="7030A0"/>
                </a:solidFill>
              </a:rPr>
              <a:t>= ___________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054" y="5494616"/>
            <a:ext cx="98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</a:t>
            </a:r>
            <a:r>
              <a:rPr lang="en-US" baseline="-25000" smtClean="0"/>
              <a:t>i </a:t>
            </a:r>
            <a:r>
              <a:rPr lang="en-US" dirty="0" smtClean="0"/>
              <a:t>= 0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50460" y="5489330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g= 9.8 m/s/s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0594" y="3930291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= 0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5650" y="5947753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t= __________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054" y="6289234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g= 9.8 m/s/s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88327" y="6071839"/>
            <a:ext cx="3034742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= ________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556871" y="3338701"/>
                <a:ext cx="1429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𝑝𝑓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𝑝𝑖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71" y="3338701"/>
                <a:ext cx="14294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55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934295" y="3363613"/>
            <a:ext cx="241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0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8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Impulse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1228" y="927471"/>
            <a:ext cx="4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Impulse is the change </a:t>
            </a:r>
            <a:r>
              <a:rPr lang="en-US" smtClean="0">
                <a:latin typeface="American Typewriter" charset="0"/>
                <a:ea typeface="American Typewriter" charset="0"/>
                <a:cs typeface="American Typewriter" charset="0"/>
              </a:rPr>
              <a:t>in momentum.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717" y="1472047"/>
            <a:ext cx="24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Variable:    J </a:t>
            </a:r>
          </a:p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Unit:   Ns = Kg m/s</a:t>
            </a:r>
            <a:endParaRPr lang="en-US" b="1" dirty="0">
              <a:latin typeface="Al Nile" charset="-78"/>
              <a:ea typeface="Al Nile" charset="-78"/>
              <a:cs typeface="Al Nile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merican Typewriter" charset="0"/>
                    <a:ea typeface="American Typewriter" charset="0"/>
                    <a:cs typeface="American Typewriter" charset="0"/>
                  </a:rPr>
                  <a:t>Formulas: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blipFill rotWithShape="0">
                <a:blip r:embed="rId2"/>
                <a:stretch>
                  <a:fillRect l="-1623" t="-5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687" y="3914148"/>
            <a:ext cx="4634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1: </a:t>
            </a:r>
          </a:p>
          <a:p>
            <a:r>
              <a:rPr lang="en-US" dirty="0" smtClean="0"/>
              <a:t>A car changes momentum from </a:t>
            </a:r>
            <a:r>
              <a:rPr lang="en-US" dirty="0" smtClean="0">
                <a:solidFill>
                  <a:srgbClr val="FF0000"/>
                </a:solidFill>
              </a:rPr>
              <a:t>50Ns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75 Ns</a:t>
            </a:r>
            <a:r>
              <a:rPr lang="en-US" dirty="0" smtClean="0"/>
              <a:t>.  What is the Impulse on the car?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3473" y="4240653"/>
            <a:ext cx="725999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3: </a:t>
            </a:r>
          </a:p>
          <a:p>
            <a:r>
              <a:rPr lang="en-US" dirty="0" smtClean="0"/>
              <a:t>A 0.003 kg ball is moving at 90 m/s when a batter hits it. After the impact, the ball’s new velocity is </a:t>
            </a:r>
            <a:r>
              <a:rPr lang="mr-IN" dirty="0" smtClean="0"/>
              <a:t>–</a:t>
            </a:r>
            <a:r>
              <a:rPr lang="en-US" dirty="0" smtClean="0"/>
              <a:t> 175 m/s. What is the Impulse on the ball?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= _______</a:t>
            </a:r>
          </a:p>
          <a:p>
            <a:r>
              <a:rPr lang="en-US" dirty="0" smtClean="0"/>
              <a:t>m 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3473" y="424324"/>
            <a:ext cx="38889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2: </a:t>
            </a:r>
          </a:p>
          <a:p>
            <a:r>
              <a:rPr lang="en-US" dirty="0" smtClean="0"/>
              <a:t>A worker applies 107 Newton force is to a crate to move it across a smooth floor (negligible friction).The force is applied for 3 seconds. What is the Impulse on the crate?</a:t>
            </a:r>
          </a:p>
          <a:p>
            <a:r>
              <a:rPr lang="en-US" dirty="0" smtClean="0"/>
              <a:t>F = _______</a:t>
            </a:r>
          </a:p>
          <a:p>
            <a:r>
              <a:rPr lang="en-US" dirty="0" smtClean="0"/>
              <a:t>t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75357" y="413408"/>
            <a:ext cx="318810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 (Continued): </a:t>
            </a:r>
          </a:p>
          <a:p>
            <a:r>
              <a:rPr lang="en-US" dirty="0" smtClean="0"/>
              <a:t>If the 24 kilogram crate was initially at rest, How fast was it moving after the force was applied? </a:t>
            </a:r>
          </a:p>
          <a:p>
            <a:r>
              <a:rPr lang="en-US" dirty="0" smtClean="0"/>
              <a:t>J = _______ (from #2)</a:t>
            </a:r>
          </a:p>
          <a:p>
            <a:r>
              <a:rPr lang="en-US" dirty="0" smtClean="0"/>
              <a:t>m = _______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783" y="4698978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50 Ns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83" y="5026133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 Ns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74797" y="4894440"/>
                <a:ext cx="1388393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𝐽</m:t>
                      </m:r>
                      <m:r>
                        <a:rPr lang="en-US" i="1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97" y="4894440"/>
                <a:ext cx="1388393" cy="391582"/>
              </a:xfrm>
              <a:prstGeom prst="rect">
                <a:avLst/>
              </a:prstGeom>
              <a:blipFill rotWithShape="0">
                <a:blip r:embed="rId3"/>
                <a:stretch>
                  <a:fillRect t="-90625" b="-1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74796" y="5417386"/>
                <a:ext cx="2096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𝐽</m:t>
                      </m:r>
                      <m:r>
                        <a:rPr lang="en-US" i="1" smtClean="0">
                          <a:latin typeface="Cambria Math" charset="0"/>
                        </a:rPr>
                        <m:t>=75</m:t>
                      </m:r>
                      <m:r>
                        <a:rPr lang="en-US" b="0" i="1" smtClean="0">
                          <a:latin typeface="Cambria Math" charset="0"/>
                        </a:rPr>
                        <m:t>𝑁𝑠</m:t>
                      </m:r>
                      <m:r>
                        <a:rPr lang="en-US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50 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𝑁𝑠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796" y="5417386"/>
                <a:ext cx="2096728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68651" y="5808639"/>
                <a:ext cx="1219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𝐽</m:t>
                      </m:r>
                      <m:r>
                        <a:rPr lang="en-US" i="1" smtClean="0">
                          <a:latin typeface="Cambria Math" charset="0"/>
                        </a:rPr>
                        <m:t>=25 </m:t>
                      </m:r>
                      <m:r>
                        <a:rPr lang="en-US" b="0" i="1" smtClean="0">
                          <a:latin typeface="Cambria Math" charset="0"/>
                        </a:rPr>
                        <m:t>𝑁𝑠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51" y="5808639"/>
                <a:ext cx="121982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9268" y="6308461"/>
            <a:ext cx="398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The impulse on the car is 25 Ns.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8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Impulse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1228" y="927471"/>
            <a:ext cx="4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Impulse is the change </a:t>
            </a:r>
            <a:r>
              <a:rPr lang="en-US" smtClean="0">
                <a:latin typeface="American Typewriter" charset="0"/>
                <a:ea typeface="American Typewriter" charset="0"/>
                <a:cs typeface="American Typewriter" charset="0"/>
              </a:rPr>
              <a:t>in momentum.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717" y="1472047"/>
            <a:ext cx="24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Variable:    J </a:t>
            </a:r>
          </a:p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Unit:   Ns = Kg m/s</a:t>
            </a:r>
            <a:endParaRPr lang="en-US" b="1" dirty="0">
              <a:latin typeface="Al Nile" charset="-78"/>
              <a:ea typeface="Al Nile" charset="-78"/>
              <a:cs typeface="Al Nile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merican Typewriter" charset="0"/>
                    <a:ea typeface="American Typewriter" charset="0"/>
                    <a:cs typeface="American Typewriter" charset="0"/>
                  </a:rPr>
                  <a:t>Formulas: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blipFill rotWithShape="0">
                <a:blip r:embed="rId2"/>
                <a:stretch>
                  <a:fillRect l="-1623" t="-5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687" y="3914148"/>
            <a:ext cx="4634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1: </a:t>
            </a:r>
          </a:p>
          <a:p>
            <a:r>
              <a:rPr lang="en-US" dirty="0" smtClean="0"/>
              <a:t>A car changes momentum from 50Ns to 75 Ns.  What is the Impulse on the car?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3473" y="4240653"/>
            <a:ext cx="725999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3: </a:t>
            </a:r>
          </a:p>
          <a:p>
            <a:r>
              <a:rPr lang="en-US" dirty="0" smtClean="0"/>
              <a:t>A 0.003 kg ball is moving at 90 m/s when a batter hits it. After the impact, the ball’s new velocity is </a:t>
            </a:r>
            <a:r>
              <a:rPr lang="mr-IN" dirty="0" smtClean="0"/>
              <a:t>–</a:t>
            </a:r>
            <a:r>
              <a:rPr lang="en-US" dirty="0" smtClean="0"/>
              <a:t> 175 m/s. What is the Impulse on the ball?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= _______</a:t>
            </a:r>
          </a:p>
          <a:p>
            <a:r>
              <a:rPr lang="en-US" dirty="0" smtClean="0"/>
              <a:t>m 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3473" y="424324"/>
            <a:ext cx="38889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2: </a:t>
            </a:r>
          </a:p>
          <a:p>
            <a:r>
              <a:rPr lang="en-US" dirty="0" smtClean="0"/>
              <a:t>A worker applies </a:t>
            </a:r>
            <a:r>
              <a:rPr lang="en-US" dirty="0" smtClean="0">
                <a:solidFill>
                  <a:srgbClr val="FF0000"/>
                </a:solidFill>
              </a:rPr>
              <a:t>107 Newton force </a:t>
            </a:r>
            <a:r>
              <a:rPr lang="en-US" dirty="0" smtClean="0"/>
              <a:t>is to a crate to move it across a smooth floor (negligible friction).The force is applied for </a:t>
            </a:r>
            <a:r>
              <a:rPr lang="en-US" dirty="0" smtClean="0">
                <a:solidFill>
                  <a:srgbClr val="FF0000"/>
                </a:solidFill>
              </a:rPr>
              <a:t>3 seconds</a:t>
            </a:r>
            <a:r>
              <a:rPr lang="en-US" dirty="0" smtClean="0"/>
              <a:t>. What is the Impulse on the crate?</a:t>
            </a:r>
          </a:p>
          <a:p>
            <a:r>
              <a:rPr lang="en-US" dirty="0" smtClean="0"/>
              <a:t>F = _______</a:t>
            </a:r>
          </a:p>
          <a:p>
            <a:r>
              <a:rPr lang="en-US" dirty="0" smtClean="0"/>
              <a:t>t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75357" y="413408"/>
            <a:ext cx="318810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 (Continued): </a:t>
            </a:r>
          </a:p>
          <a:p>
            <a:r>
              <a:rPr lang="en-US" dirty="0" smtClean="0"/>
              <a:t>If the 24 kilogram crate was initially at rest, How fast was it moving after the force was applied? </a:t>
            </a:r>
          </a:p>
          <a:p>
            <a:r>
              <a:rPr lang="en-US" dirty="0" smtClean="0"/>
              <a:t>J = _______ (from #2)</a:t>
            </a:r>
          </a:p>
          <a:p>
            <a:r>
              <a:rPr lang="en-US" dirty="0" smtClean="0"/>
              <a:t>m = _______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4983" y="2019820"/>
            <a:ext cx="252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107 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4983" y="2299358"/>
            <a:ext cx="15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61822" y="2284145"/>
                <a:ext cx="8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𝐽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822" y="2284145"/>
                <a:ext cx="86966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9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02506" y="2763562"/>
                <a:ext cx="18153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𝐽</m:t>
                      </m:r>
                      <m:r>
                        <a:rPr lang="en-US" i="1" smtClean="0">
                          <a:latin typeface="Cambria Math" charset="0"/>
                        </a:rPr>
                        <m:t>=(107</m:t>
                      </m:r>
                      <m:r>
                        <a:rPr lang="en-US" b="0" i="1" smtClean="0">
                          <a:latin typeface="Cambria Math" charset="0"/>
                        </a:rPr>
                        <m:t>𝑁</m:t>
                      </m:r>
                      <m:r>
                        <a:rPr lang="en-US" b="0" i="1" smtClean="0">
                          <a:latin typeface="Cambria Math" charset="0"/>
                        </a:rPr>
                        <m:t>)(3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06" y="2763562"/>
                <a:ext cx="181536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73894" y="3209412"/>
                <a:ext cx="1348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𝐽</m:t>
                      </m:r>
                      <m:r>
                        <a:rPr lang="en-US" i="1" smtClean="0">
                          <a:latin typeface="Cambria Math" charset="0"/>
                        </a:rPr>
                        <m:t>=321 </m:t>
                      </m:r>
                      <m:r>
                        <a:rPr lang="en-US" b="0" i="1" smtClean="0">
                          <a:latin typeface="Cambria Math" charset="0"/>
                        </a:rPr>
                        <m:t>𝑁𝑠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94" y="3209412"/>
                <a:ext cx="134806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0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9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42574" y="2587588"/>
                <a:ext cx="2609107" cy="544557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42574" y="2587588"/>
                <a:ext cx="2609107" cy="54455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228" y="927471"/>
            <a:ext cx="449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Impulse is the change </a:t>
            </a:r>
            <a:r>
              <a:rPr lang="en-US" smtClean="0">
                <a:latin typeface="American Typewriter" charset="0"/>
                <a:ea typeface="American Typewriter" charset="0"/>
                <a:cs typeface="American Typewriter" charset="0"/>
              </a:rPr>
              <a:t>in momentum.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717" y="1472047"/>
            <a:ext cx="24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Variable:    J </a:t>
            </a:r>
          </a:p>
          <a:p>
            <a:r>
              <a:rPr lang="en-US" b="1" dirty="0" smtClean="0">
                <a:latin typeface="Al Nile" charset="-78"/>
                <a:ea typeface="Al Nile" charset="-78"/>
                <a:cs typeface="Al Nile" charset="-78"/>
              </a:rPr>
              <a:t>Unit:   Ns = Kg m/s</a:t>
            </a:r>
            <a:endParaRPr lang="en-US" b="1" dirty="0">
              <a:latin typeface="Al Nile" charset="-78"/>
              <a:ea typeface="Al Nile" charset="-78"/>
              <a:cs typeface="Al Nile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merican Typewriter" charset="0"/>
                    <a:ea typeface="American Typewriter" charset="0"/>
                    <a:cs typeface="American Typewriter" charset="0"/>
                  </a:rPr>
                  <a:t>Formulas: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6" y="2245008"/>
                <a:ext cx="3002974" cy="1521827"/>
              </a:xfrm>
              <a:prstGeom prst="rect">
                <a:avLst/>
              </a:prstGeom>
              <a:blipFill rotWithShape="0">
                <a:blip r:embed="rId3"/>
                <a:stretch>
                  <a:fillRect l="-1623" t="-5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687" y="3914148"/>
            <a:ext cx="463434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1: </a:t>
            </a:r>
          </a:p>
          <a:p>
            <a:r>
              <a:rPr lang="en-US" dirty="0" smtClean="0"/>
              <a:t>A car changes momentum from 50Ns to 75 Ns.  What is the Impulse on the car?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f </a:t>
            </a:r>
            <a:r>
              <a:rPr lang="en-US" dirty="0" smtClean="0"/>
              <a:t>= 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3473" y="4240653"/>
            <a:ext cx="72599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3: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0.003 kg </a:t>
            </a:r>
            <a:r>
              <a:rPr lang="en-US" dirty="0" smtClean="0"/>
              <a:t>ball is moving at </a:t>
            </a:r>
            <a:r>
              <a:rPr lang="en-US" dirty="0" smtClean="0">
                <a:solidFill>
                  <a:srgbClr val="FF0000"/>
                </a:solidFill>
              </a:rPr>
              <a:t>90 m/s </a:t>
            </a:r>
            <a:r>
              <a:rPr lang="en-US" dirty="0" smtClean="0"/>
              <a:t>when a batter hits it. After the impact, the ball’s new velocity is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175 m/s. </a:t>
            </a:r>
            <a:r>
              <a:rPr lang="en-US" dirty="0" smtClean="0"/>
              <a:t>What is the Impulse on the ball?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>
                <a:solidFill>
                  <a:srgbClr val="FF0000"/>
                </a:solidFill>
              </a:rPr>
              <a:t>90 m/s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175 m/s.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 = </a:t>
            </a:r>
            <a:r>
              <a:rPr lang="en-US" dirty="0">
                <a:solidFill>
                  <a:srgbClr val="FF0000"/>
                </a:solidFill>
              </a:rPr>
              <a:t>0.003 kg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3473" y="424324"/>
            <a:ext cx="3888903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2: </a:t>
            </a:r>
          </a:p>
          <a:p>
            <a:r>
              <a:rPr lang="en-US" dirty="0" smtClean="0"/>
              <a:t>A worker applies 107 Newton force is to a crate to move it across a smooth floor (negligible friction).The force is applied for 3 seconds. What is the Impulse on the crate?</a:t>
            </a:r>
          </a:p>
          <a:p>
            <a:r>
              <a:rPr lang="en-US" dirty="0" smtClean="0"/>
              <a:t>F = _______</a:t>
            </a:r>
          </a:p>
          <a:p>
            <a:r>
              <a:rPr lang="en-US" dirty="0" smtClean="0"/>
              <a:t>t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75357" y="413408"/>
            <a:ext cx="318810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 2 (Continued): </a:t>
            </a:r>
          </a:p>
          <a:p>
            <a:r>
              <a:rPr lang="en-US" dirty="0" smtClean="0"/>
              <a:t>If the </a:t>
            </a:r>
            <a:r>
              <a:rPr lang="en-US" dirty="0" smtClean="0">
                <a:solidFill>
                  <a:srgbClr val="FF0000"/>
                </a:solidFill>
              </a:rPr>
              <a:t>24 kilogram </a:t>
            </a:r>
            <a:r>
              <a:rPr lang="en-US" dirty="0" smtClean="0"/>
              <a:t>crate was initially </a:t>
            </a:r>
            <a:r>
              <a:rPr lang="en-US" dirty="0" smtClean="0">
                <a:solidFill>
                  <a:srgbClr val="FF0000"/>
                </a:solidFill>
              </a:rPr>
              <a:t>at rest</a:t>
            </a:r>
            <a:r>
              <a:rPr lang="en-US" dirty="0" smtClean="0"/>
              <a:t>, How fast was it moving after the force was applied? </a:t>
            </a:r>
          </a:p>
          <a:p>
            <a:r>
              <a:rPr lang="en-US" dirty="0" smtClean="0"/>
              <a:t>J = _______ (from #2)</a:t>
            </a:r>
          </a:p>
          <a:p>
            <a:r>
              <a:rPr lang="en-US" dirty="0" smtClean="0"/>
              <a:t>m = _______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= 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78616" y="1738971"/>
                <a:ext cx="9540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321 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𝑁𝑠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16" y="1738971"/>
                <a:ext cx="95404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5082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30109" y="2009308"/>
                <a:ext cx="817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24 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𝑘𝑔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109" y="2009308"/>
                <a:ext cx="817019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55714" y="229941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714" y="2299419"/>
                <a:ext cx="36580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8942574" y="2936379"/>
                <a:ext cx="2609107" cy="5445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321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24</m:t>
                      </m:r>
                      <m:r>
                        <a:rPr lang="en-US" sz="1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74" y="2936379"/>
                <a:ext cx="2609107" cy="5445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9096412" y="2727501"/>
            <a:ext cx="2301430" cy="2900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31799" y="3428467"/>
                <a:ext cx="1650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=13.375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799" y="3428467"/>
                <a:ext cx="165051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476" t="-143478" r="-1107" b="-17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832910" y="5240753"/>
                <a:ext cx="1718932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910" y="5240753"/>
                <a:ext cx="1718932" cy="391582"/>
              </a:xfrm>
              <a:prstGeom prst="rect">
                <a:avLst/>
              </a:prstGeom>
              <a:blipFill rotWithShape="0"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90614" y="5700693"/>
                <a:ext cx="3969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𝐽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=0.003(−175 −90)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-0.795 kg m/s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14" y="5700693"/>
                <a:ext cx="3969485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6721" r="-767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8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9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628" y="1016160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 </a:t>
            </a:r>
            <a:r>
              <a:rPr lang="en-US" sz="1400" baseline="-25000" dirty="0" smtClean="0"/>
              <a:t>min</a:t>
            </a:r>
            <a:r>
              <a:rPr lang="en-US" sz="1400" dirty="0" smtClean="0"/>
              <a:t> = 63.63 </a:t>
            </a:r>
            <a:r>
              <a:rPr lang="en-US" sz="1400" smtClean="0"/>
              <a:t>N   (Minimum </a:t>
            </a:r>
            <a:r>
              <a:rPr lang="en-US" sz="1400" dirty="0" smtClean="0"/>
              <a:t>force to break </a:t>
            </a:r>
            <a:r>
              <a:rPr lang="en-US" sz="1400" smtClean="0"/>
              <a:t>an egg)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9021" y="646828"/>
            <a:ext cx="844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Determine the </a:t>
            </a:r>
            <a:r>
              <a:rPr lang="en-US" i="1" dirty="0" smtClean="0"/>
              <a:t>minimum time it takes to bring the egg to rest without breaking. 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672" y="259376"/>
            <a:ext cx="582168" cy="58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253" y="4700732"/>
                <a:ext cx="2595649" cy="2097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u="sng" dirty="0" smtClean="0"/>
                  <a:t>Tool Box</a:t>
                </a:r>
              </a:p>
              <a:p>
                <a:pPr algn="ctr"/>
                <a:endParaRPr lang="en-US" sz="1000" u="sng" dirty="0"/>
              </a:p>
              <a:p>
                <a:pPr algn="ctr"/>
                <a:r>
                  <a:rPr lang="en-US" sz="1000" dirty="0" smtClean="0"/>
                  <a:t>Time to fall: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sz="1000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1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000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000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000" b="0" i="0" smtClean="0">
                          <a:latin typeface="Cambria Math" charset="0"/>
                        </a:rPr>
                        <m:t>g</m:t>
                      </m:r>
                      <m:sSup>
                        <m:sSupPr>
                          <m:ctrlPr>
                            <a:rPr lang="en-US" sz="1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0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10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  <a:p>
                <a:pPr algn="ctr"/>
                <a:r>
                  <a:rPr lang="en-US" sz="1000" dirty="0" smtClean="0"/>
                  <a:t>Velocity of falling object before impact: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sz="1000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000" b="0" i="1" smtClean="0">
                          <a:latin typeface="Cambria Math" charset="0"/>
                        </a:rPr>
                        <m:t>+ </m:t>
                      </m:r>
                      <m:r>
                        <a:rPr lang="en-US" sz="1000" b="0" i="1" smtClean="0">
                          <a:latin typeface="Cambria Math" charset="0"/>
                        </a:rPr>
                        <m:t>𝑔𝑡</m:t>
                      </m:r>
                    </m:oMath>
                  </m:oMathPara>
                </a14:m>
                <a:endParaRPr lang="en-US" sz="1000" dirty="0"/>
              </a:p>
              <a:p>
                <a:pPr algn="ctr"/>
                <a:r>
                  <a:rPr lang="en-US" sz="1000" dirty="0" smtClean="0"/>
                  <a:t>Momentum of falling object before impact: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charset="0"/>
                        </a:rPr>
                        <m:t>𝑝</m:t>
                      </m:r>
                      <m:r>
                        <a:rPr lang="en-US" sz="1000" b="0" i="1" smtClean="0">
                          <a:latin typeface="Cambria Math" charset="0"/>
                        </a:rPr>
                        <m:t>=</m:t>
                      </m:r>
                      <m:r>
                        <a:rPr lang="en-US" sz="1000" b="0" i="1" smtClean="0">
                          <a:latin typeface="Cambria Math" charset="0"/>
                        </a:rPr>
                        <m:t>𝑚𝑣</m:t>
                      </m:r>
                    </m:oMath>
                  </m:oMathPara>
                </a14:m>
                <a:endParaRPr lang="en-US" sz="1000" dirty="0" smtClean="0"/>
              </a:p>
              <a:p>
                <a:pPr algn="ctr"/>
                <a:r>
                  <a:rPr lang="en-US" sz="1000" dirty="0" smtClean="0"/>
                  <a:t>Impulse due to collision: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charset="0"/>
                        </a:rPr>
                        <m:t>𝐽</m:t>
                      </m:r>
                      <m:r>
                        <a:rPr lang="en-US" sz="1000" b="0" i="1" smtClean="0">
                          <a:latin typeface="Cambria Math" charset="0"/>
                        </a:rPr>
                        <m:t>= ∆</m:t>
                      </m:r>
                      <m:r>
                        <a:rPr lang="en-US" sz="1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sz="10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charset="0"/>
                        </a:rPr>
                        <m:t>𝐽</m:t>
                      </m:r>
                      <m:r>
                        <a:rPr lang="en-US" sz="1000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sz="10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charset="0"/>
                        </a:rPr>
                        <m:t>𝐽</m:t>
                      </m:r>
                      <m:r>
                        <a:rPr lang="en-US" sz="1000" b="0" i="1" smtClean="0">
                          <a:latin typeface="Cambria Math" charset="0"/>
                        </a:rPr>
                        <m:t>=</m:t>
                      </m:r>
                      <m:r>
                        <a:rPr lang="en-US" sz="1000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3" y="4700732"/>
                <a:ext cx="2595649" cy="2097882"/>
              </a:xfrm>
              <a:prstGeom prst="rect">
                <a:avLst/>
              </a:prstGeom>
              <a:blipFill rotWithShape="0">
                <a:blip r:embed="rId3"/>
                <a:stretch>
                  <a:fillRect b="-2312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0253" y="185163"/>
            <a:ext cx="835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Egg Landing </a:t>
            </a:r>
            <a:r>
              <a:rPr lang="en-US" sz="2400" u="sng" smtClean="0">
                <a:latin typeface="American Typewriter" charset="0"/>
                <a:ea typeface="American Typewriter" charset="0"/>
                <a:cs typeface="American Typewriter" charset="0"/>
              </a:rPr>
              <a:t>Pad Analysis</a:t>
            </a:r>
            <a:endParaRPr lang="en-US" sz="2400" u="sng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38440" y="1042696"/>
            <a:ext cx="673400" cy="710908"/>
            <a:chOff x="8641288" y="968483"/>
            <a:chExt cx="673400" cy="7109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2520" y="1032853"/>
              <a:ext cx="582168" cy="58216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641288" y="968483"/>
              <a:ext cx="673400" cy="71090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38440" y="2167781"/>
            <a:ext cx="673400" cy="710908"/>
            <a:chOff x="8641288" y="968483"/>
            <a:chExt cx="673400" cy="7109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2520" y="1032853"/>
              <a:ext cx="582168" cy="58216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641288" y="968483"/>
              <a:ext cx="673400" cy="71090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38440" y="4182136"/>
            <a:ext cx="673400" cy="710908"/>
            <a:chOff x="8641288" y="968483"/>
            <a:chExt cx="673400" cy="7109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2520" y="1032853"/>
              <a:ext cx="582168" cy="58216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641288" y="968483"/>
              <a:ext cx="673400" cy="71090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12889"/>
          <a:stretch/>
        </p:blipFill>
        <p:spPr>
          <a:xfrm>
            <a:off x="10238440" y="6252488"/>
            <a:ext cx="1112850" cy="6055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39455" y="232651"/>
            <a:ext cx="239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Drop Height when the egg breaks:</a:t>
            </a:r>
          </a:p>
          <a:p>
            <a:pPr algn="ctr"/>
            <a:r>
              <a:rPr lang="en-US" sz="1200" dirty="0" err="1" smtClean="0"/>
              <a:t>d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_______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63791" y="1556845"/>
                <a:ext cx="12499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y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g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91" y="1556845"/>
                <a:ext cx="1249958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99021" y="1753604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 Find the time in the air.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020" y="2289671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 Find the velocity when it hits the ground.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13749" y="2295257"/>
                <a:ext cx="157665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 </m:t>
                      </m:r>
                      <m:r>
                        <a:rPr lang="en-US" b="0" i="1" smtClean="0">
                          <a:latin typeface="Cambria Math" charset="0"/>
                        </a:rPr>
                        <m:t>𝑔𝑡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49" y="2295257"/>
                <a:ext cx="1576650" cy="391582"/>
              </a:xfrm>
              <a:prstGeom prst="rect">
                <a:avLst/>
              </a:prstGeom>
              <a:blipFill rotWithShape="0">
                <a:blip r:embed="rId6"/>
                <a:stretch>
                  <a:fillRect t="-90625" b="-1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9019" y="2978441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 Find the egg’s momentum when it reaches the ground.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86203" y="2947663"/>
                <a:ext cx="995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𝑚𝑣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03" y="2947663"/>
                <a:ext cx="99572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9018" y="3603899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 Find the impulse on the egg. 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670509" y="3595366"/>
                <a:ext cx="951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 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509" y="3595366"/>
                <a:ext cx="9517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41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99018" y="4169557"/>
            <a:ext cx="720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  Find the time to stop the egg.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44088" y="4148049"/>
                <a:ext cx="869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𝐽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𝐹𝑡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88" y="4148049"/>
                <a:ext cx="86966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9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7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1" y="4744443"/>
            <a:ext cx="3568390" cy="1398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212" y="5218771"/>
            <a:ext cx="1828194" cy="1216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36132" y="3322251"/>
            <a:ext cx="3761333" cy="28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52736">
            <a:off x="9449307" y="2594451"/>
            <a:ext cx="1557179" cy="1387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06" y="2212930"/>
            <a:ext cx="2804572" cy="1579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0903" y="4149679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Paper shreds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4709" y="1704862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Paper hinges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9004" y="2818218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funnel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63016" y="2028264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Paper coil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77212" y="4493229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spring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050" y="1123559"/>
            <a:ext cx="2721495" cy="15319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9004" y="605516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tube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time: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class prepared with ideas for your egg landing pad.  Your group will have only one day to build your design.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1071" y="3242496"/>
            <a:ext cx="231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95F7D"/>
                </a:solidFill>
                <a:latin typeface="Arial" charset="0"/>
                <a:hlinkClick r:id="rId2"/>
              </a:rPr>
              <a:t>Ackley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3"/>
              </a:rPr>
              <a:t>Alyssa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4"/>
              </a:rPr>
              <a:t>Colding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5"/>
              </a:rPr>
              <a:t>Aireonna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9132" y="3213640"/>
            <a:ext cx="2425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195F7D"/>
                </a:solidFill>
                <a:latin typeface="Arial" charset="0"/>
                <a:hlinkClick r:id="rId6"/>
              </a:rPr>
              <a:t>Jones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7"/>
              </a:rPr>
              <a:t>Gavin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8"/>
              </a:rPr>
              <a:t>Wesner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9"/>
              </a:rPr>
              <a:t>Alexandra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060" y="4462476"/>
            <a:ext cx="356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195F7D"/>
                </a:solidFill>
                <a:latin typeface="Arial" charset="0"/>
                <a:hlinkClick r:id="rId10"/>
              </a:rPr>
              <a:t>Campbell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1"/>
              </a:rPr>
              <a:t>Hannah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2"/>
              </a:rPr>
              <a:t>Peraza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</a:t>
            </a:r>
            <a:r>
              <a:rPr lang="en-US">
                <a:solidFill>
                  <a:srgbClr val="444444"/>
                </a:solidFill>
                <a:latin typeface="Arial" charset="0"/>
              </a:rPr>
              <a:t> </a:t>
            </a:r>
            <a:r>
              <a:rPr lang="en-US" smtClean="0">
                <a:solidFill>
                  <a:srgbClr val="195F7D"/>
                </a:solidFill>
                <a:latin typeface="Arial" charset="0"/>
                <a:hlinkClick r:id="rId13"/>
              </a:rPr>
              <a:t>Kaylee</a:t>
            </a: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0966" y="4510635"/>
            <a:ext cx="2425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195F7D"/>
                </a:solidFill>
                <a:latin typeface="Arial" charset="0"/>
                <a:hlinkClick r:id="rId14"/>
              </a:rPr>
              <a:t>Hamilton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5"/>
              </a:rPr>
              <a:t>Zachary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6"/>
              </a:rPr>
              <a:t>Pennington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</a:t>
            </a:r>
            <a:r>
              <a:rPr lang="en-US">
                <a:solidFill>
                  <a:srgbClr val="444444"/>
                </a:solidFill>
                <a:latin typeface="Arial" charset="0"/>
              </a:rPr>
              <a:t> </a:t>
            </a:r>
            <a:r>
              <a:rPr lang="en-US" smtClean="0">
                <a:solidFill>
                  <a:srgbClr val="195F7D"/>
                </a:solidFill>
                <a:latin typeface="Arial" charset="0"/>
                <a:hlinkClick r:id="rId17"/>
              </a:rPr>
              <a:t>Luke</a:t>
            </a: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0463" y="3242496"/>
            <a:ext cx="2425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95F7D"/>
                </a:solidFill>
                <a:latin typeface="Arial" charset="0"/>
                <a:hlinkClick r:id="rId18"/>
              </a:rPr>
              <a:t>Elling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9"/>
              </a:rPr>
              <a:t>Brennan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20"/>
              </a:rPr>
              <a:t>Tahirovic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21"/>
              </a:rPr>
              <a:t>Amina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8540" y="3137295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5326" y="4785641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8424" y="3126417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8671" y="4647142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16115" y="3213640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992" y="390129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</a:t>
            </a:r>
            <a:r>
              <a:rPr lang="en-US" sz="4800" baseline="3000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sz="480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Hour</a:t>
            </a:r>
            <a:endParaRPr lang="en-US" sz="480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34" y="245604"/>
            <a:ext cx="10515600" cy="1325563"/>
          </a:xfrm>
        </p:spPr>
        <p:txBody>
          <a:bodyPr/>
          <a:lstStyle/>
          <a:p>
            <a:r>
              <a:rPr lang="en-US" dirty="0" smtClean="0"/>
              <a:t>For next time: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4165"/>
            <a:ext cx="11586117" cy="1148576"/>
          </a:xfrm>
        </p:spPr>
        <p:txBody>
          <a:bodyPr>
            <a:normAutofit/>
          </a:bodyPr>
          <a:lstStyle/>
          <a:p>
            <a:r>
              <a:rPr lang="en-US" dirty="0" smtClean="0"/>
              <a:t>.  Your group will has only one day to build your design.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686" y="2578540"/>
            <a:ext cx="2505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2"/>
              </a:rPr>
              <a:t>Allende-Flores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3"/>
              </a:rPr>
              <a:t>Leonardo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"/>
              </a:rPr>
              <a:t>Arellano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5"/>
              </a:rPr>
              <a:t>Roberto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6"/>
              </a:rPr>
              <a:t>Barclay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7"/>
              </a:rPr>
              <a:t>Brenden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8"/>
              </a:rPr>
              <a:t>Brinsa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9"/>
              </a:rPr>
              <a:t>Blake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029" y="4180952"/>
            <a:ext cx="256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10"/>
              </a:rPr>
              <a:t>Duong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11"/>
              </a:rPr>
              <a:t>Eric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12"/>
              </a:rPr>
              <a:t>Fredde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13"/>
              </a:rPr>
              <a:t>Tarryn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14"/>
              </a:rPr>
              <a:t>Hawkins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15"/>
              </a:rPr>
              <a:t>Ashton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16"/>
              </a:rPr>
              <a:t>Mapes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17"/>
              </a:rPr>
              <a:t>Megan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8277" y="2793983"/>
            <a:ext cx="2564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95F7D"/>
                </a:solidFill>
                <a:latin typeface="Arial" charset="0"/>
                <a:hlinkClick r:id="rId18"/>
              </a:rPr>
              <a:t>Ahmed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19"/>
              </a:rPr>
              <a:t>Salma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20"/>
              </a:rPr>
              <a:t>Birlingmair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21"/>
              </a:rPr>
              <a:t>Shannon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22"/>
              </a:rPr>
              <a:t>Callahan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23"/>
              </a:rPr>
              <a:t>Hayleigh</a:t>
            </a:r>
            <a:endParaRPr lang="en-US" sz="1400" dirty="0" smtClean="0">
              <a:solidFill>
                <a:srgbClr val="195F7D"/>
              </a:solidFill>
              <a:latin typeface="Arial" charset="0"/>
            </a:endParaRPr>
          </a:p>
          <a:p>
            <a:r>
              <a:rPr lang="en-US" sz="1400" dirty="0">
                <a:solidFill>
                  <a:srgbClr val="195F7D"/>
                </a:solidFill>
                <a:latin typeface="Arial" charset="0"/>
                <a:hlinkClick r:id="rId24"/>
              </a:rPr>
              <a:t>Maricic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25"/>
              </a:rPr>
              <a:t>Stefani </a:t>
            </a:r>
            <a:endParaRPr lang="en-US" sz="1400" dirty="0" smtClean="0">
              <a:solidFill>
                <a:srgbClr val="195F7D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4324" y="4180952"/>
            <a:ext cx="256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26"/>
              </a:rPr>
              <a:t>Chavez-Rincon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27"/>
              </a:rPr>
              <a:t>Michelle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28"/>
              </a:rPr>
              <a:t>Mohamud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29"/>
              </a:rPr>
              <a:t>Sumaiya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30"/>
              </a:rPr>
              <a:t>Stewart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31"/>
              </a:rPr>
              <a:t>Aislynn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32"/>
              </a:rPr>
              <a:t>Stone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33"/>
              </a:rPr>
              <a:t>Eden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0910" y="4180951"/>
            <a:ext cx="256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34"/>
              </a:rPr>
              <a:t>Davis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35"/>
              </a:rPr>
              <a:t>Amyah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36"/>
              </a:rPr>
              <a:t>ODell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37"/>
              </a:rPr>
              <a:t>Elizabeth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38"/>
              </a:rPr>
              <a:t>Pedrino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39"/>
              </a:rPr>
              <a:t>Louella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0"/>
              </a:rPr>
              <a:t>Swanger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41"/>
              </a:rPr>
              <a:t>Laine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1981" y="2584718"/>
            <a:ext cx="2564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2"/>
              </a:rPr>
              <a:t>Green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43"/>
              </a:rPr>
              <a:t>Joshua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4"/>
              </a:rPr>
              <a:t>Greer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45"/>
              </a:rPr>
              <a:t>Jeremy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6"/>
              </a:rPr>
              <a:t>Humphrey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47"/>
              </a:rPr>
              <a:t>Andrew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48"/>
              </a:rPr>
              <a:t>Murray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49"/>
              </a:rPr>
              <a:t>Hunter</a:t>
            </a:r>
            <a:r>
              <a:rPr lang="en-US" sz="140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>
                <a:solidFill>
                  <a:srgbClr val="444444"/>
                </a:solidFill>
                <a:latin typeface="Arial" charset="0"/>
              </a:rPr>
            </a:b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26762" y="4238181"/>
            <a:ext cx="2564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0"/>
              </a:rPr>
              <a:t>Lupercio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1"/>
              </a:rPr>
              <a:t>Juliana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52"/>
              </a:rPr>
              <a:t>Mathis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3"/>
              </a:rPr>
              <a:t>Maryanne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4"/>
              </a:rPr>
              <a:t>Nguyen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5"/>
              </a:rPr>
              <a:t>Dante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56"/>
              </a:rPr>
              <a:t>Torres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>
                <a:solidFill>
                  <a:srgbClr val="195F7D"/>
                </a:solidFill>
                <a:latin typeface="Arial" charset="0"/>
                <a:hlinkClick r:id="rId57"/>
              </a:rPr>
              <a:t>Edward</a:t>
            </a: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35691" y="2635629"/>
            <a:ext cx="2564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58"/>
              </a:rPr>
              <a:t>Delgado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59"/>
              </a:rPr>
              <a:t>Aaron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>
                <a:solidFill>
                  <a:srgbClr val="195F7D"/>
                </a:solidFill>
                <a:latin typeface="Arial" charset="0"/>
                <a:hlinkClick r:id="rId60"/>
              </a:rPr>
              <a:t>Morgan</a:t>
            </a:r>
            <a:r>
              <a:rPr lang="en-US" sz="1400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61"/>
              </a:rPr>
              <a:t>Daniel</a:t>
            </a:r>
            <a:r>
              <a:rPr lang="en-US" sz="1400" dirty="0" smtClean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rgbClr val="444444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62"/>
              </a:rPr>
              <a:t>Streit</a:t>
            </a:r>
            <a:r>
              <a:rPr lang="en-US" sz="1400" dirty="0" smtClean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sz="1400" dirty="0" smtClean="0">
                <a:solidFill>
                  <a:srgbClr val="195F7D"/>
                </a:solidFill>
                <a:latin typeface="Arial" charset="0"/>
                <a:hlinkClick r:id="rId63"/>
              </a:rPr>
              <a:t>Joseph</a:t>
            </a:r>
            <a:endParaRPr lang="en-US" sz="1400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6009" y="3169378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0354" y="4400751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770" y="2635629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0770" y="4884636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7051" y="2854729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688" y="4398519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85918" y="2866461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71771" y="4720297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992" y="390129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5</a:t>
            </a:r>
            <a:r>
              <a:rPr lang="en-US" sz="4800" baseline="300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sz="48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Hour</a:t>
            </a:r>
            <a:endParaRPr lang="en-US" sz="4800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time: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304" y="3217843"/>
            <a:ext cx="2862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95F7D"/>
                </a:solidFill>
                <a:latin typeface="Arial" charset="0"/>
                <a:hlinkClick r:id="rId2"/>
              </a:rPr>
              <a:t>Walker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3"/>
              </a:rPr>
              <a:t>Abigail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4"/>
              </a:rPr>
              <a:t>Welch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5"/>
              </a:rPr>
              <a:t>Ethan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6"/>
              </a:rPr>
              <a:t>Willhoit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7"/>
              </a:rPr>
              <a:t>Howard</a:t>
            </a: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3508" y="3410536"/>
            <a:ext cx="255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95F7D"/>
                </a:solidFill>
                <a:latin typeface="Arial" charset="0"/>
                <a:hlinkClick r:id="rId8"/>
              </a:rPr>
              <a:t>Brown 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8"/>
              </a:rPr>
              <a:t>Jr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9"/>
              </a:rPr>
              <a:t>Daniel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0"/>
              </a:rPr>
              <a:t>Hansen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11"/>
              </a:rPr>
              <a:t>Jacob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2"/>
              </a:rPr>
              <a:t>Hernandez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3"/>
              </a:rPr>
              <a:t>Javier</a:t>
            </a: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4304" y="4765201"/>
            <a:ext cx="2559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95F7D"/>
                </a:solidFill>
                <a:latin typeface="Arial" charset="0"/>
                <a:hlinkClick r:id="rId14"/>
              </a:rPr>
              <a:t>Bingham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5"/>
              </a:rPr>
              <a:t>Danielle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6"/>
              </a:rPr>
              <a:t>Herz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17"/>
              </a:rPr>
              <a:t>Kyle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18"/>
              </a:rPr>
              <a:t>Nguyen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19"/>
              </a:rPr>
              <a:t>Bill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3508" y="4793749"/>
            <a:ext cx="255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95F7D"/>
                </a:solidFill>
                <a:latin typeface="Arial" charset="0"/>
                <a:hlinkClick r:id="rId20"/>
              </a:rPr>
              <a:t>Kerns</a:t>
            </a: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21"/>
              </a:rPr>
              <a:t>Alex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22"/>
              </a:rPr>
              <a:t>Rodriguez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>
                <a:solidFill>
                  <a:srgbClr val="195F7D"/>
                </a:solidFill>
                <a:latin typeface="Arial" charset="0"/>
                <a:hlinkClick r:id="rId23"/>
              </a:rPr>
              <a:t>Isabella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444444"/>
                </a:solidFill>
                <a:latin typeface="Arial" charset="0"/>
              </a:rPr>
            </a:br>
            <a:r>
              <a:rPr lang="en-US" dirty="0">
                <a:solidFill>
                  <a:srgbClr val="195F7D"/>
                </a:solidFill>
                <a:latin typeface="Arial" charset="0"/>
                <a:hlinkClick r:id="rId24"/>
              </a:rPr>
              <a:t>Sanders</a:t>
            </a:r>
            <a:r>
              <a:rPr lang="en-US" dirty="0">
                <a:solidFill>
                  <a:srgbClr val="444444"/>
                </a:solidFill>
                <a:latin typeface="Arial" charset="0"/>
              </a:rPr>
              <a:t>, </a:t>
            </a:r>
            <a:r>
              <a:rPr lang="en-US" dirty="0" smtClean="0">
                <a:solidFill>
                  <a:srgbClr val="195F7D"/>
                </a:solidFill>
                <a:latin typeface="Arial" charset="0"/>
                <a:hlinkClick r:id="rId25"/>
              </a:rPr>
              <a:t>Jakob</a:t>
            </a:r>
            <a:endParaRPr lang="en-US" b="0" i="0" dirty="0">
              <a:solidFill>
                <a:srgbClr val="444444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981" y="3319346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3595" y="5134532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2226" y="3562814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7870" y="4723764"/>
            <a:ext cx="5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992" y="390129"/>
            <a:ext cx="602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6</a:t>
            </a:r>
            <a:r>
              <a:rPr lang="en-US" sz="4800" baseline="300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th</a:t>
            </a:r>
            <a:r>
              <a:rPr lang="en-US" sz="48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Hour</a:t>
            </a:r>
            <a:endParaRPr lang="en-US" sz="4800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5883" y="1928460"/>
            <a:ext cx="11586117" cy="1148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  Your group will has only one day to build your design.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1540</Words>
  <Application>Microsoft Macintosh PowerPoint</Application>
  <PresentationFormat>Widescreen</PresentationFormat>
  <Paragraphs>288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 Nile</vt:lpstr>
      <vt:lpstr>American Typewriter</vt:lpstr>
      <vt:lpstr>Calibri</vt:lpstr>
      <vt:lpstr>Calibri Light</vt:lpstr>
      <vt:lpstr>Cambria Math</vt:lpstr>
      <vt:lpstr>Mangal</vt:lpstr>
      <vt:lpstr>Arial</vt:lpstr>
      <vt:lpstr>Office Theme</vt:lpstr>
      <vt:lpstr>Impulse</vt:lpstr>
      <vt:lpstr>Impulse</vt:lpstr>
      <vt:lpstr>Impulse</vt:lpstr>
      <vt:lpstr>J=m(v_f-v_i)</vt:lpstr>
      <vt:lpstr>PowerPoint Presentation</vt:lpstr>
      <vt:lpstr>PowerPoint Presentation</vt:lpstr>
      <vt:lpstr>For next time: </vt:lpstr>
      <vt:lpstr>For next time: </vt:lpstr>
      <vt:lpstr>For next time: </vt:lpstr>
      <vt:lpstr>Skull Fractures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</dc:title>
  <dc:creator>Marcia Holwick</dc:creator>
  <cp:lastModifiedBy>Marcia Holwick</cp:lastModifiedBy>
  <cp:revision>21</cp:revision>
  <cp:lastPrinted>2018-01-19T17:01:40Z</cp:lastPrinted>
  <dcterms:created xsi:type="dcterms:W3CDTF">2018-01-12T00:25:05Z</dcterms:created>
  <dcterms:modified xsi:type="dcterms:W3CDTF">2018-01-22T00:52:25Z</dcterms:modified>
</cp:coreProperties>
</file>