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76" r:id="rId2"/>
    <p:sldId id="332" r:id="rId3"/>
    <p:sldId id="277" r:id="rId4"/>
    <p:sldId id="282" r:id="rId5"/>
    <p:sldId id="283" r:id="rId6"/>
    <p:sldId id="281" r:id="rId7"/>
    <p:sldId id="284" r:id="rId8"/>
    <p:sldId id="291" r:id="rId9"/>
    <p:sldId id="286" r:id="rId10"/>
    <p:sldId id="289" r:id="rId11"/>
    <p:sldId id="290" r:id="rId12"/>
    <p:sldId id="292" r:id="rId13"/>
    <p:sldId id="300" r:id="rId14"/>
    <p:sldId id="311" r:id="rId15"/>
    <p:sldId id="324" r:id="rId16"/>
    <p:sldId id="325" r:id="rId17"/>
    <p:sldId id="326" r:id="rId18"/>
    <p:sldId id="329" r:id="rId19"/>
    <p:sldId id="330" r:id="rId20"/>
    <p:sldId id="323" r:id="rId21"/>
    <p:sldId id="312" r:id="rId22"/>
    <p:sldId id="313" r:id="rId23"/>
    <p:sldId id="314" r:id="rId24"/>
    <p:sldId id="315" r:id="rId25"/>
    <p:sldId id="316" r:id="rId26"/>
    <p:sldId id="317" r:id="rId27"/>
    <p:sldId id="322" r:id="rId28"/>
    <p:sldId id="321" r:id="rId29"/>
    <p:sldId id="33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/>
    <p:restoredTop sz="92810" autoAdjust="0"/>
  </p:normalViewPr>
  <p:slideViewPr>
    <p:cSldViewPr snapToGrid="0" snapToObjects="1">
      <p:cViewPr>
        <p:scale>
          <a:sx n="114" d="100"/>
          <a:sy n="114" d="100"/>
        </p:scale>
        <p:origin x="584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CB96-8ACF-B54E-9DF0-104ECC17DEC2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DF69A-4DA3-4245-9724-10B88A93F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2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0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7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3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6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68CE-73C9-804C-B02C-DD52F8808B6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D8CE-09ED-9D40-9E4B-49CE3000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3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273" y="502472"/>
            <a:ext cx="7772400" cy="296432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The Law of Conservation</a:t>
            </a:r>
            <a:b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</a:br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 of  Linear Momentum</a:t>
            </a:r>
            <a:endParaRPr lang="en-US" sz="4800" b="1" dirty="0">
              <a:solidFill>
                <a:srgbClr val="3366FF"/>
              </a:solidFill>
              <a:latin typeface="Papyrus"/>
              <a:cs typeface="Papyru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92" y="2786013"/>
            <a:ext cx="3500964" cy="350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61935" y="845053"/>
            <a:ext cx="4238085" cy="8291070"/>
            <a:chOff x="365484" y="692653"/>
            <a:chExt cx="4238085" cy="82910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0425" y="1277435"/>
              <a:ext cx="3853144" cy="770628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020588">
              <a:off x="239033" y="3986828"/>
              <a:ext cx="2552499" cy="10801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81751">
              <a:off x="365484" y="4277525"/>
              <a:ext cx="2552499" cy="10801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515282" y="692653"/>
              <a:ext cx="18760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$ 30</a:t>
              </a:r>
              <a:endParaRPr lang="en-US" sz="40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40922" y="845053"/>
            <a:ext cx="3581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Next, he puts all of his money in his jeans pocket. </a:t>
            </a:r>
            <a:endParaRPr lang="en-US" sz="3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2920">
            <a:off x="4307869" y="4709913"/>
            <a:ext cx="2552499" cy="1080188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4022322" y="845053"/>
            <a:ext cx="5121678" cy="7569200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0922" y="2967898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Ben is a closed system because his total $ stays the same even though it moves it around.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40921" y="533400"/>
            <a:ext cx="704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Eurostile"/>
                <a:cs typeface="Eurostile"/>
              </a:rPr>
              <a:t>Law of Conservation of Cash</a:t>
            </a:r>
            <a:endParaRPr lang="en-US" sz="2800" dirty="0">
              <a:solidFill>
                <a:srgbClr val="008000"/>
              </a:solidFill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27958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61935" y="845053"/>
            <a:ext cx="4238085" cy="8291070"/>
            <a:chOff x="365484" y="692653"/>
            <a:chExt cx="4238085" cy="82910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0425" y="1277435"/>
              <a:ext cx="3853144" cy="770628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020588">
              <a:off x="239033" y="3986828"/>
              <a:ext cx="2552499" cy="10801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81751">
              <a:off x="365484" y="4277525"/>
              <a:ext cx="2552499" cy="10801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515282" y="692653"/>
              <a:ext cx="18760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$ 30</a:t>
              </a:r>
              <a:endParaRPr lang="en-US" sz="40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99150" y="1888394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thelas Regular"/>
                <a:cs typeface="Athelas Regular"/>
              </a:rPr>
              <a:t>Ben’s dad offers him $10 for making good grades. </a:t>
            </a:r>
            <a:endParaRPr lang="en-US" sz="3200" dirty="0">
              <a:latin typeface="Athelas Regular"/>
              <a:cs typeface="Athelas Regular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2920">
            <a:off x="4307869" y="4709913"/>
            <a:ext cx="2552499" cy="1080188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4022322" y="845053"/>
            <a:ext cx="5121678" cy="7569200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5849" y="3944460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3366FF"/>
                </a:solidFill>
              </a:rPr>
              <a:t>If he wants to remain a closed system, should he take it?? </a:t>
            </a:r>
            <a:endParaRPr lang="en-US" sz="3200" i="1" dirty="0">
              <a:solidFill>
                <a:srgbClr val="3366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2920">
            <a:off x="2192113" y="889741"/>
            <a:ext cx="2552499" cy="1080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879684">
            <a:off x="3084290" y="3032092"/>
            <a:ext cx="1876062" cy="110799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NO!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the Law of Conservation of Momentum helpful??</a:t>
            </a:r>
            <a:endParaRPr lang="en-US" dirty="0"/>
          </a:p>
        </p:txBody>
      </p:sp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2692400" y="2644975"/>
            <a:ext cx="4113412" cy="1184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900" y="3829196"/>
            <a:ext cx="9055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venir Black Oblique"/>
                <a:cs typeface="Avenir Black Oblique"/>
              </a:rPr>
              <a:t>Explosions </a:t>
            </a:r>
            <a:endParaRPr lang="en-US" sz="6000" dirty="0" smtClean="0">
              <a:latin typeface="Avenir Black Oblique"/>
              <a:cs typeface="Avenir Black Oblique"/>
            </a:endParaRPr>
          </a:p>
          <a:p>
            <a:pPr algn="ctr"/>
            <a:r>
              <a:rPr lang="en-US" sz="6000" dirty="0" smtClean="0">
                <a:latin typeface="Avenir Black Oblique"/>
                <a:cs typeface="Avenir Black Oblique"/>
              </a:rPr>
              <a:t>&amp; </a:t>
            </a:r>
            <a:r>
              <a:rPr lang="en-US" sz="6000" dirty="0" smtClean="0">
                <a:latin typeface="Avenir Black Oblique"/>
                <a:cs typeface="Avenir Black Oblique"/>
              </a:rPr>
              <a:t>Collisions !!</a:t>
            </a:r>
            <a:endParaRPr lang="en-US" sz="6000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42767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4334" y="4665133"/>
            <a:ext cx="5078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venir Black Oblique"/>
                <a:cs typeface="Avenir Black Oblique"/>
              </a:rPr>
              <a:t>Collisions !!</a:t>
            </a:r>
            <a:endParaRPr lang="en-US" sz="6000" dirty="0">
              <a:latin typeface="Avenir Black Oblique"/>
              <a:cs typeface="Avenir Black Oblique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63600" y="3518910"/>
            <a:ext cx="7137400" cy="707886"/>
            <a:chOff x="508000" y="3506857"/>
            <a:chExt cx="7137400" cy="707886"/>
          </a:xfrm>
        </p:grpSpPr>
        <p:sp>
          <p:nvSpPr>
            <p:cNvPr id="6" name="TextBox 5"/>
            <p:cNvSpPr txBox="1"/>
            <p:nvPr/>
          </p:nvSpPr>
          <p:spPr>
            <a:xfrm>
              <a:off x="508000" y="3506857"/>
              <a:ext cx="3352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latin typeface="Constantia"/>
                  <a:cs typeface="Constantia"/>
                </a:rPr>
                <a:t>Elastic</a:t>
              </a:r>
              <a:endParaRPr lang="en-US" sz="4000" b="1" dirty="0">
                <a:latin typeface="Constantia"/>
                <a:cs typeface="Constanti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92600" y="3506857"/>
              <a:ext cx="3352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latin typeface="Constantia"/>
                  <a:cs typeface="Constantia"/>
                </a:rPr>
                <a:t>Inelastic</a:t>
              </a:r>
              <a:endParaRPr lang="en-US" sz="4000" b="1" dirty="0">
                <a:latin typeface="Constantia"/>
                <a:cs typeface="Constanti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75154" y="4372908"/>
            <a:ext cx="576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366FF"/>
                </a:solidFill>
                <a:latin typeface="Avenir Black Oblique"/>
                <a:cs typeface="Avenir Black Oblique"/>
              </a:rPr>
              <a:t>And Explosions!!</a:t>
            </a:r>
            <a:endParaRPr lang="en-US" sz="6000" dirty="0">
              <a:solidFill>
                <a:srgbClr val="3366FF"/>
              </a:solidFill>
              <a:latin typeface="Avenir Black Oblique"/>
              <a:cs typeface="Avenir Black Obliq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00100"/>
            <a:ext cx="886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000"/>
                </a:solidFill>
                <a:latin typeface="Eurostile"/>
                <a:cs typeface="Eurostile"/>
              </a:rPr>
              <a:t>How does </a:t>
            </a:r>
            <a:r>
              <a:rPr lang="en-US" sz="3600" b="1" dirty="0" smtClean="0">
                <a:solidFill>
                  <a:srgbClr val="008000"/>
                </a:solidFill>
                <a:latin typeface="Eurostile"/>
                <a:cs typeface="Eurostile"/>
              </a:rPr>
              <a:t>momentum</a:t>
            </a:r>
            <a:r>
              <a:rPr lang="en-US" sz="3600" dirty="0" smtClean="0">
                <a:solidFill>
                  <a:srgbClr val="008000"/>
                </a:solidFill>
                <a:latin typeface="Eurostile"/>
                <a:cs typeface="Eurostile"/>
              </a:rPr>
              <a:t> get transferred</a:t>
            </a:r>
            <a:endParaRPr lang="en-US" sz="3600" dirty="0" smtClean="0">
              <a:solidFill>
                <a:srgbClr val="008000"/>
              </a:solidFill>
              <a:latin typeface="Eurostile"/>
              <a:cs typeface="Eurostile"/>
            </a:endParaRPr>
          </a:p>
          <a:p>
            <a:pPr algn="ctr"/>
            <a:r>
              <a:rPr lang="en-US" sz="3600" dirty="0" smtClean="0">
                <a:solidFill>
                  <a:srgbClr val="008000"/>
                </a:solidFill>
                <a:latin typeface="Eurostile"/>
                <a:cs typeface="Eurostile"/>
              </a:rPr>
              <a:t>within closed systems?</a:t>
            </a:r>
            <a:endParaRPr lang="en-US" sz="3600" dirty="0">
              <a:solidFill>
                <a:srgbClr val="008000"/>
              </a:solidFill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167113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00138 -0.3407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4151"/>
            <a:ext cx="8229600" cy="2578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Momentum </a:t>
            </a:r>
            <a:r>
              <a:rPr lang="en-US" baseline="-25000" dirty="0" smtClean="0"/>
              <a:t>before</a:t>
            </a:r>
            <a:r>
              <a:rPr lang="en-US" dirty="0" smtClean="0"/>
              <a:t> =  Momentum </a:t>
            </a:r>
            <a:r>
              <a:rPr lang="en-US" baseline="-25000" dirty="0" smtClean="0"/>
              <a:t>after</a:t>
            </a:r>
          </a:p>
          <a:p>
            <a:pPr marL="0" indent="0" algn="ctr">
              <a:buNone/>
            </a:pPr>
            <a:endParaRPr lang="en-US" baseline="-25000" dirty="0"/>
          </a:p>
          <a:p>
            <a:pPr marL="0" indent="0" algn="ctr"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/>
              <a:t>before</a:t>
            </a:r>
            <a:r>
              <a:rPr lang="en-US" dirty="0"/>
              <a:t> =  </a:t>
            </a:r>
            <a:r>
              <a:rPr lang="en-US" sz="6600" dirty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/>
              <a:t>after</a:t>
            </a:r>
          </a:p>
          <a:p>
            <a:pPr marL="0" indent="0" algn="ctr">
              <a:buNone/>
            </a:pP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9871"/>
            <a:ext cx="886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000"/>
                </a:solidFill>
                <a:latin typeface="Eurostile"/>
                <a:cs typeface="Eurostile"/>
              </a:rPr>
              <a:t>How does momentum before an event compare to momentum after the event?</a:t>
            </a:r>
            <a:endParaRPr lang="en-US" sz="3600" dirty="0">
              <a:solidFill>
                <a:srgbClr val="008000"/>
              </a:solidFill>
              <a:latin typeface="Eurostile"/>
              <a:cs typeface="Eurosti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96953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Momentum</a:t>
            </a:r>
            <a:r>
              <a:rPr lang="en-US" sz="2400" dirty="0" smtClean="0">
                <a:solidFill>
                  <a:srgbClr val="0000FF"/>
                </a:solidFill>
              </a:rPr>
              <a:t> shifts around but total Momentum stays the same.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4600" y="3835399"/>
            <a:ext cx="4508500" cy="215900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baseline="-25000" dirty="0" smtClean="0">
              <a:solidFill>
                <a:srgbClr val="0000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sz="66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=  </a:t>
            </a:r>
            <a:r>
              <a:rPr lang="en-US" sz="66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sz="17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 </a:t>
            </a:r>
            <a:r>
              <a:rPr lang="en-US" sz="6600" dirty="0" smtClean="0">
                <a:solidFill>
                  <a:srgbClr val="0000FF"/>
                </a:solidFill>
                <a:latin typeface="Avenir Black"/>
                <a:cs typeface="Avenir Black"/>
              </a:rPr>
              <a:t>’</a:t>
            </a:r>
          </a:p>
          <a:p>
            <a:pPr marL="0" indent="0" algn="ctr">
              <a:buFont typeface="Arial"/>
              <a:buNone/>
            </a:pPr>
            <a:endParaRPr lang="en-US" sz="6600" dirty="0" smtClean="0">
              <a:solidFill>
                <a:srgbClr val="0000FF"/>
              </a:solidFill>
              <a:latin typeface="Avenir Black"/>
              <a:cs typeface="Avenir Black"/>
            </a:endParaRPr>
          </a:p>
          <a:p>
            <a:pPr marL="0" indent="0" algn="ctr">
              <a:buFont typeface="Arial"/>
              <a:buNone/>
            </a:pPr>
            <a:endParaRPr lang="en-US" baseline="-25000" dirty="0" smtClean="0">
              <a:solidFill>
                <a:srgbClr val="0000FF"/>
              </a:solidFill>
              <a:latin typeface="Avenir Black"/>
              <a:cs typeface="Avenir Black"/>
            </a:endParaRPr>
          </a:p>
          <a:p>
            <a:pPr marL="0" indent="0" algn="ctr">
              <a:buFont typeface="Arial"/>
              <a:buNone/>
            </a:pPr>
            <a:endParaRPr lang="en-US" baseline="-250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228833"/>
            <a:ext cx="885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based on the Law of Conservation of Momentum and is based on a </a:t>
            </a:r>
            <a:r>
              <a:rPr lang="en-US" smtClean="0"/>
              <a:t>closed system.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041" y="2946400"/>
            <a:ext cx="2806700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Explosion #2 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01041" y="546101"/>
            <a:ext cx="5557159" cy="5295899"/>
            <a:chOff x="2901041" y="546101"/>
            <a:chExt cx="5557159" cy="529589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1041" y="2946400"/>
              <a:ext cx="2806700" cy="2895600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429000" y="546101"/>
              <a:ext cx="50292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en-US" sz="6600" dirty="0" smtClean="0">
                  <a:latin typeface="Lucida Handwriting"/>
                  <a:cs typeface="Lucida Handwriting"/>
                </a:rPr>
                <a:t>p</a:t>
              </a:r>
              <a:r>
                <a:rPr lang="en-US" dirty="0" smtClean="0"/>
                <a:t> </a:t>
              </a:r>
              <a:r>
                <a:rPr lang="en-US" baseline="-25000" dirty="0" smtClean="0"/>
                <a:t>before</a:t>
              </a:r>
              <a:r>
                <a:rPr lang="en-US" dirty="0" smtClean="0"/>
                <a:t> =  </a:t>
              </a:r>
              <a:r>
                <a:rPr lang="en-US" sz="6600" dirty="0" smtClean="0">
                  <a:latin typeface="Lucida Handwriting"/>
                  <a:cs typeface="Lucida Handwriting"/>
                </a:rPr>
                <a:t>p</a:t>
              </a:r>
              <a:r>
                <a:rPr lang="en-US" dirty="0" smtClean="0"/>
                <a:t> </a:t>
              </a:r>
              <a:r>
                <a:rPr lang="en-US" baseline="-25000" dirty="0" smtClean="0"/>
                <a:t>after</a:t>
              </a:r>
            </a:p>
            <a:p>
              <a:pPr marL="0" indent="0" algn="ctr">
                <a:buFont typeface="Arial"/>
                <a:buNone/>
              </a:pP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101763">
              <a:off x="5778500" y="2413001"/>
              <a:ext cx="1981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660066"/>
                  </a:solidFill>
                  <a:latin typeface="American Typewriter"/>
                  <a:cs typeface="American Typewriter"/>
                </a:rPr>
                <a:t>Before</a:t>
              </a:r>
              <a:endParaRPr lang="en-US" sz="4400" dirty="0">
                <a:solidFill>
                  <a:srgbClr val="660066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49900" y="4851400"/>
              <a:ext cx="2743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before</a:t>
              </a:r>
              <a:r>
                <a:rPr lang="en-US" sz="3200" dirty="0" smtClean="0"/>
                <a:t> = 0 m/s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176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Explosion #2 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9300" y="2158239"/>
            <a:ext cx="8494134" cy="3683761"/>
            <a:chOff x="749300" y="2158239"/>
            <a:chExt cx="8494134" cy="368376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6412"/>
            <a:stretch/>
          </p:blipFill>
          <p:spPr>
            <a:xfrm>
              <a:off x="5194300" y="2946400"/>
              <a:ext cx="1504041" cy="2895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1101763">
              <a:off x="6631567" y="3744241"/>
              <a:ext cx="2611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00FF"/>
                  </a:solidFill>
                  <a:latin typeface="American Typewriter"/>
                  <a:cs typeface="American Typewriter"/>
                </a:rPr>
                <a:t>AFTER</a:t>
              </a:r>
              <a:endParaRPr lang="en-US" sz="4400" dirty="0">
                <a:solidFill>
                  <a:srgbClr val="0000FF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49300" y="2158239"/>
              <a:ext cx="81534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smtClean="0">
                  <a:solidFill>
                    <a:srgbClr val="FF0080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dirty="0" smtClean="0">
                  <a:solidFill>
                    <a:srgbClr val="FF0080"/>
                  </a:solidFill>
                </a:rPr>
                <a:t> </a:t>
              </a:r>
              <a:r>
                <a:rPr lang="en-US" sz="3600" baseline="-25000" dirty="0" smtClean="0">
                  <a:solidFill>
                    <a:srgbClr val="FF0080"/>
                  </a:solidFill>
                </a:rPr>
                <a:t>before</a:t>
              </a:r>
              <a:r>
                <a:rPr lang="en-US" sz="3600" dirty="0" smtClean="0">
                  <a:solidFill>
                    <a:srgbClr val="FF0080"/>
                  </a:solidFill>
                </a:rPr>
                <a:t> =  </a:t>
              </a:r>
              <a:r>
                <a:rPr lang="en-US" sz="36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0 kg m/s  =  </a:t>
              </a:r>
              <a:r>
                <a:rPr lang="en-US" sz="3600" dirty="0" err="1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baseline="-25000" dirty="0" err="1" smtClean="0">
                  <a:solidFill>
                    <a:srgbClr val="0000FF"/>
                  </a:solidFill>
                </a:rPr>
                <a:t>after</a:t>
              </a:r>
              <a:endParaRPr lang="en-US" sz="3600" baseline="-25000" dirty="0" smtClean="0">
                <a:solidFill>
                  <a:srgbClr val="0000FF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3600" baseline="-25000" dirty="0">
                <a:solidFill>
                  <a:srgbClr val="FF008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r="52682"/>
            <a:stretch/>
          </p:blipFill>
          <p:spPr>
            <a:xfrm>
              <a:off x="2764970" y="2806700"/>
              <a:ext cx="1328059" cy="28956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3488870" y="3848100"/>
              <a:ext cx="2240295" cy="1404441"/>
              <a:chOff x="3488870" y="3848100"/>
              <a:chExt cx="2240295" cy="140444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488870" y="3848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55635" y="4483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3429000" y="546101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964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Explosion #2 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9300" y="2158239"/>
            <a:ext cx="8153400" cy="3683761"/>
            <a:chOff x="749300" y="2158239"/>
            <a:chExt cx="8153400" cy="368376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6412"/>
            <a:stretch/>
          </p:blipFill>
          <p:spPr>
            <a:xfrm>
              <a:off x="5194300" y="2946400"/>
              <a:ext cx="1504041" cy="2895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1101763">
              <a:off x="5783867" y="2215859"/>
              <a:ext cx="2611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00FF"/>
                  </a:solidFill>
                  <a:latin typeface="American Typewriter"/>
                  <a:cs typeface="American Typewriter"/>
                </a:rPr>
                <a:t>AFTER</a:t>
              </a:r>
              <a:endParaRPr lang="en-US" sz="4400" dirty="0">
                <a:solidFill>
                  <a:srgbClr val="0000FF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49300" y="2158239"/>
              <a:ext cx="81534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err="1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baseline="-25000" dirty="0" err="1" smtClean="0">
                  <a:solidFill>
                    <a:srgbClr val="0000FF"/>
                  </a:solidFill>
                </a:rPr>
                <a:t>after</a:t>
              </a:r>
              <a:r>
                <a:rPr lang="en-US" sz="3600" dirty="0" smtClean="0">
                  <a:solidFill>
                    <a:srgbClr val="0000FF"/>
                  </a:solidFill>
                </a:rPr>
                <a:t> = </a:t>
              </a:r>
              <a:r>
                <a:rPr lang="en-US" sz="3600" dirty="0">
                  <a:solidFill>
                    <a:srgbClr val="0000FF"/>
                  </a:solidFill>
                  <a:latin typeface="Lucida Handwriting"/>
                  <a:cs typeface="Lucida Handwriting"/>
                </a:rPr>
                <a:t>0 kg m/s </a:t>
              </a:r>
              <a:endParaRPr lang="en-US" sz="3600" baseline="-25000" dirty="0" smtClean="0">
                <a:solidFill>
                  <a:srgbClr val="0000FF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3600" baseline="-25000" dirty="0">
                <a:solidFill>
                  <a:srgbClr val="FF008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r="52682"/>
            <a:stretch/>
          </p:blipFill>
          <p:spPr>
            <a:xfrm>
              <a:off x="2764970" y="2806700"/>
              <a:ext cx="1328059" cy="28956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3488870" y="3848100"/>
              <a:ext cx="2240295" cy="1404441"/>
              <a:chOff x="3488870" y="3848100"/>
              <a:chExt cx="2240295" cy="140444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488870" y="3848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55635" y="4483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3429000" y="546101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" y="4274859"/>
            <a:ext cx="3122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60 kg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-10 m/s</a:t>
            </a:r>
          </a:p>
          <a:p>
            <a:endParaRPr lang="en-US" sz="3200" dirty="0"/>
          </a:p>
          <a:p>
            <a:r>
              <a:rPr lang="en-US" sz="3200" dirty="0" smtClean="0">
                <a:latin typeface="Lucida Handwriting"/>
                <a:cs typeface="Lucida Handwriting"/>
              </a:rPr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‘ = -600 kg m/s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42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Explosion #2 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9300" y="2158239"/>
            <a:ext cx="8153400" cy="3683761"/>
            <a:chOff x="749300" y="2158239"/>
            <a:chExt cx="8153400" cy="368376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6412"/>
            <a:stretch/>
          </p:blipFill>
          <p:spPr>
            <a:xfrm>
              <a:off x="5194300" y="2946400"/>
              <a:ext cx="1504041" cy="2895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1101763">
              <a:off x="5783867" y="2215859"/>
              <a:ext cx="2611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00FF"/>
                  </a:solidFill>
                  <a:latin typeface="American Typewriter"/>
                  <a:cs typeface="American Typewriter"/>
                </a:rPr>
                <a:t>AFTER</a:t>
              </a:r>
              <a:endParaRPr lang="en-US" sz="4400" dirty="0">
                <a:solidFill>
                  <a:srgbClr val="0000FF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49300" y="2158239"/>
              <a:ext cx="81534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err="1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baseline="-25000" dirty="0" err="1" smtClean="0">
                  <a:solidFill>
                    <a:srgbClr val="0000FF"/>
                  </a:solidFill>
                </a:rPr>
                <a:t>after</a:t>
              </a:r>
              <a:r>
                <a:rPr lang="en-US" sz="3600" dirty="0" smtClean="0">
                  <a:solidFill>
                    <a:srgbClr val="0000FF"/>
                  </a:solidFill>
                </a:rPr>
                <a:t> = </a:t>
              </a:r>
              <a:r>
                <a:rPr lang="en-US" sz="3600" dirty="0">
                  <a:solidFill>
                    <a:srgbClr val="0000FF"/>
                  </a:solidFill>
                  <a:latin typeface="Lucida Handwriting"/>
                  <a:cs typeface="Lucida Handwriting"/>
                </a:rPr>
                <a:t>0 kg m/s </a:t>
              </a:r>
              <a:endParaRPr lang="en-US" sz="3600" baseline="-25000" dirty="0" smtClean="0">
                <a:solidFill>
                  <a:srgbClr val="0000FF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3600" baseline="-25000" dirty="0">
                <a:solidFill>
                  <a:srgbClr val="FF008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r="52682"/>
            <a:stretch/>
          </p:blipFill>
          <p:spPr>
            <a:xfrm>
              <a:off x="2764970" y="2806700"/>
              <a:ext cx="1328059" cy="28956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3488870" y="3848100"/>
              <a:ext cx="2240295" cy="1404441"/>
              <a:chOff x="3488870" y="3848100"/>
              <a:chExt cx="2240295" cy="140444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488870" y="3848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55635" y="4483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3429000" y="546101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" y="4274859"/>
            <a:ext cx="3122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60 kg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-10 m/s</a:t>
            </a:r>
          </a:p>
          <a:p>
            <a:endParaRPr lang="en-US" sz="3200" dirty="0"/>
          </a:p>
          <a:p>
            <a:r>
              <a:rPr lang="en-US" sz="3200" dirty="0" smtClean="0">
                <a:latin typeface="Lucida Handwriting"/>
                <a:cs typeface="Lucida Handwriting"/>
              </a:rPr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‘ = -600 kg m/s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8341" y="3882936"/>
            <a:ext cx="233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  30 kg</a:t>
            </a:r>
          </a:p>
          <a:p>
            <a:r>
              <a:rPr lang="en-US" sz="2400" b="1" dirty="0" smtClean="0">
                <a:solidFill>
                  <a:srgbClr val="FF0080"/>
                </a:solidFill>
              </a:rPr>
              <a:t>V</a:t>
            </a:r>
            <a:r>
              <a:rPr lang="en-US" sz="2400" b="1" baseline="-25000" dirty="0" smtClean="0">
                <a:solidFill>
                  <a:srgbClr val="FF0080"/>
                </a:solidFill>
              </a:rPr>
              <a:t>2</a:t>
            </a:r>
            <a:r>
              <a:rPr lang="en-US" sz="2400" b="1" dirty="0" smtClean="0">
                <a:solidFill>
                  <a:srgbClr val="FF0080"/>
                </a:solidFill>
              </a:rPr>
              <a:t> =  ???????</a:t>
            </a:r>
          </a:p>
          <a:p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29164" y="516369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 smtClean="0">
                <a:latin typeface="Lucida Handwriting"/>
                <a:cs typeface="Lucida Handwriting"/>
              </a:rPr>
              <a:t>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‘ = +600 kg m/s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86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  <a:gs pos="32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8000"/>
                </a:solidFill>
              </a:rPr>
              <a:t>Explosion #2 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9300" y="2158239"/>
            <a:ext cx="8153400" cy="3683761"/>
            <a:chOff x="749300" y="2158239"/>
            <a:chExt cx="8153400" cy="368376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/>
            <a:srcRect l="46412"/>
            <a:stretch/>
          </p:blipFill>
          <p:spPr>
            <a:xfrm>
              <a:off x="5194300" y="2946400"/>
              <a:ext cx="1504041" cy="2895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1101763">
              <a:off x="5783867" y="2215859"/>
              <a:ext cx="2611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00FF"/>
                  </a:solidFill>
                  <a:latin typeface="American Typewriter"/>
                  <a:cs typeface="American Typewriter"/>
                </a:rPr>
                <a:t>AFTER</a:t>
              </a:r>
              <a:endParaRPr lang="en-US" sz="4400" dirty="0">
                <a:solidFill>
                  <a:srgbClr val="0000FF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49300" y="2158239"/>
              <a:ext cx="81534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err="1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baseline="-25000" dirty="0" err="1" smtClean="0">
                  <a:solidFill>
                    <a:srgbClr val="0000FF"/>
                  </a:solidFill>
                </a:rPr>
                <a:t>after</a:t>
              </a:r>
              <a:r>
                <a:rPr lang="en-US" sz="3600" dirty="0" smtClean="0">
                  <a:solidFill>
                    <a:srgbClr val="0000FF"/>
                  </a:solidFill>
                </a:rPr>
                <a:t> = </a:t>
              </a:r>
              <a:r>
                <a:rPr lang="en-US" sz="3600" dirty="0">
                  <a:solidFill>
                    <a:srgbClr val="0000FF"/>
                  </a:solidFill>
                  <a:latin typeface="Lucida Handwriting"/>
                  <a:cs typeface="Lucida Handwriting"/>
                </a:rPr>
                <a:t>0 kg m/s </a:t>
              </a:r>
              <a:endParaRPr lang="en-US" sz="3600" baseline="-25000" dirty="0" smtClean="0">
                <a:solidFill>
                  <a:srgbClr val="0000FF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3600" baseline="-25000" dirty="0">
                <a:solidFill>
                  <a:srgbClr val="FF008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/>
            <a:srcRect r="52682"/>
            <a:stretch/>
          </p:blipFill>
          <p:spPr>
            <a:xfrm>
              <a:off x="2764970" y="2806700"/>
              <a:ext cx="1328059" cy="28956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3488870" y="3848100"/>
              <a:ext cx="2240295" cy="1404441"/>
              <a:chOff x="3488870" y="3848100"/>
              <a:chExt cx="2240295" cy="140444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488870" y="3848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55635" y="4483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3429000" y="546101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" y="4274859"/>
            <a:ext cx="3122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60 kg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 -10 m/s</a:t>
            </a:r>
          </a:p>
          <a:p>
            <a:endParaRPr lang="en-US" sz="3200" dirty="0"/>
          </a:p>
          <a:p>
            <a:r>
              <a:rPr lang="en-US" sz="3200" dirty="0" smtClean="0">
                <a:latin typeface="Lucida Handwriting"/>
                <a:cs typeface="Lucida Handwriting"/>
              </a:rPr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‘ = -600 kg m/s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8341" y="3882936"/>
            <a:ext cx="233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=  30 kg</a:t>
            </a:r>
          </a:p>
          <a:p>
            <a:r>
              <a:rPr lang="en-US" sz="2400" b="1" dirty="0" smtClean="0">
                <a:solidFill>
                  <a:srgbClr val="FF0080"/>
                </a:solidFill>
              </a:rPr>
              <a:t>V</a:t>
            </a:r>
            <a:r>
              <a:rPr lang="en-US" sz="2400" b="1" baseline="-25000" dirty="0" smtClean="0">
                <a:solidFill>
                  <a:srgbClr val="FF0080"/>
                </a:solidFill>
              </a:rPr>
              <a:t>2</a:t>
            </a:r>
            <a:r>
              <a:rPr lang="en-US" sz="2400" b="1" dirty="0" smtClean="0">
                <a:solidFill>
                  <a:srgbClr val="FF0080"/>
                </a:solidFill>
              </a:rPr>
              <a:t> =  +20 m/s</a:t>
            </a:r>
          </a:p>
          <a:p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29164" y="516369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 smtClean="0">
                <a:latin typeface="Lucida Handwriting"/>
                <a:cs typeface="Lucida Handwriting"/>
              </a:rPr>
              <a:t>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‘ = +600 kg m/s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496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273" y="502472"/>
            <a:ext cx="7772400" cy="296432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I can use The Law of Conservation</a:t>
            </a:r>
            <a:b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</a:br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 of  Linear Momentum to evaluate systems.</a:t>
            </a:r>
            <a:endParaRPr lang="en-US" sz="4800" b="1" dirty="0">
              <a:solidFill>
                <a:srgbClr val="3366FF"/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7265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041" y="2946400"/>
            <a:ext cx="2806700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01041" y="546101"/>
            <a:ext cx="5557159" cy="5295899"/>
            <a:chOff x="2901041" y="546101"/>
            <a:chExt cx="5557159" cy="52958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1041" y="2946400"/>
              <a:ext cx="2806700" cy="2895600"/>
            </a:xfrm>
            <a:prstGeom prst="rect">
              <a:avLst/>
            </a:prstGeom>
          </p:spPr>
        </p:pic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429000" y="546101"/>
              <a:ext cx="50292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en-US" sz="6600" dirty="0" smtClean="0">
                  <a:latin typeface="Lucida Handwriting"/>
                  <a:cs typeface="Lucida Handwriting"/>
                </a:rPr>
                <a:t>p</a:t>
              </a:r>
              <a:r>
                <a:rPr lang="en-US" dirty="0" smtClean="0"/>
                <a:t> </a:t>
              </a:r>
              <a:r>
                <a:rPr lang="en-US" baseline="-25000" dirty="0" smtClean="0"/>
                <a:t>before</a:t>
              </a:r>
              <a:r>
                <a:rPr lang="en-US" dirty="0" smtClean="0"/>
                <a:t> =  </a:t>
              </a:r>
              <a:r>
                <a:rPr lang="en-US" sz="6600" dirty="0" smtClean="0">
                  <a:latin typeface="Lucida Handwriting"/>
                  <a:cs typeface="Lucida Handwriting"/>
                </a:rPr>
                <a:t>p</a:t>
              </a:r>
              <a:r>
                <a:rPr lang="en-US" dirty="0" smtClean="0"/>
                <a:t> </a:t>
              </a:r>
              <a:r>
                <a:rPr lang="en-US" baseline="-25000" dirty="0" smtClean="0"/>
                <a:t>after</a:t>
              </a:r>
            </a:p>
            <a:p>
              <a:pPr marL="0" indent="0" algn="ctr">
                <a:buFont typeface="Arial"/>
                <a:buNone/>
              </a:pP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 rot="1101763">
              <a:off x="5778500" y="2413001"/>
              <a:ext cx="1981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660066"/>
                  </a:solidFill>
                  <a:latin typeface="American Typewriter"/>
                  <a:cs typeface="American Typewriter"/>
                </a:rPr>
                <a:t>Before</a:t>
              </a:r>
              <a:endParaRPr lang="en-US" sz="4400" dirty="0">
                <a:solidFill>
                  <a:srgbClr val="660066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49900" y="4851400"/>
              <a:ext cx="2743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before</a:t>
              </a:r>
              <a:r>
                <a:rPr lang="en-US" sz="3200" dirty="0" smtClean="0"/>
                <a:t> = 0 m/s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80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041" y="2946400"/>
            <a:ext cx="2806700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0" y="546101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 rot="1101763">
            <a:off x="5778500" y="2413001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660066"/>
                </a:solidFill>
                <a:latin typeface="American Typewriter"/>
                <a:cs typeface="American Typewriter"/>
              </a:rPr>
              <a:t>Before</a:t>
            </a:r>
            <a:endParaRPr lang="en-US" sz="4400" dirty="0">
              <a:solidFill>
                <a:srgbClr val="660066"/>
              </a:solidFill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9900" y="4851400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</a:t>
            </a:r>
            <a:r>
              <a:rPr lang="en-US" sz="3200" baseline="-25000" dirty="0" err="1" smtClean="0"/>
              <a:t>before</a:t>
            </a:r>
            <a:r>
              <a:rPr lang="en-US" sz="3200" dirty="0" smtClean="0"/>
              <a:t> = 0 m/s</a:t>
            </a:r>
            <a:endParaRPr lang="en-US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158239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dirty="0" smtClean="0">
                <a:solidFill>
                  <a:srgbClr val="FF0080"/>
                </a:solidFill>
              </a:rPr>
              <a:t> </a:t>
            </a:r>
            <a:r>
              <a:rPr lang="en-US" baseline="-25000" dirty="0" smtClean="0">
                <a:solidFill>
                  <a:srgbClr val="FF0080"/>
                </a:solidFill>
              </a:rPr>
              <a:t>before</a:t>
            </a:r>
            <a:r>
              <a:rPr lang="en-US" dirty="0" smtClean="0">
                <a:solidFill>
                  <a:srgbClr val="FF0080"/>
                </a:solidFill>
              </a:rPr>
              <a:t> =  </a:t>
            </a:r>
            <a:r>
              <a:rPr lang="en-US" sz="66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0 kg m/s</a:t>
            </a:r>
            <a:endParaRPr lang="en-US" baseline="-25000" dirty="0" smtClean="0">
              <a:solidFill>
                <a:srgbClr val="FF0080"/>
              </a:solidFill>
            </a:endParaRPr>
          </a:p>
          <a:p>
            <a:pPr marL="0" indent="0" algn="ctr">
              <a:buFont typeface="Arial"/>
              <a:buNone/>
            </a:pPr>
            <a:endParaRPr lang="en-US" baseline="-250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2"/>
          <a:stretch/>
        </p:blipFill>
        <p:spPr>
          <a:xfrm>
            <a:off x="5194300" y="2946400"/>
            <a:ext cx="1504041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3500" y="414340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 rot="1101763">
            <a:off x="6631567" y="3744241"/>
            <a:ext cx="2611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AFTER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49300" y="2158239"/>
            <a:ext cx="81534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sz="3600" dirty="0" smtClean="0">
                <a:solidFill>
                  <a:srgbClr val="FF0080"/>
                </a:solidFill>
              </a:rPr>
              <a:t> </a:t>
            </a:r>
            <a:r>
              <a:rPr lang="en-US" sz="3600" baseline="-25000" dirty="0" smtClean="0">
                <a:solidFill>
                  <a:srgbClr val="FF0080"/>
                </a:solidFill>
              </a:rPr>
              <a:t>before</a:t>
            </a:r>
            <a:r>
              <a:rPr lang="en-US" sz="3600" dirty="0" smtClean="0">
                <a:solidFill>
                  <a:srgbClr val="FF0080"/>
                </a:solidFill>
              </a:rPr>
              <a:t> =  </a:t>
            </a:r>
            <a:r>
              <a:rPr lang="en-US" sz="36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0 kg m/s</a:t>
            </a:r>
            <a:endParaRPr lang="en-US" sz="3600" baseline="-25000" dirty="0" smtClean="0">
              <a:solidFill>
                <a:srgbClr val="FF0080"/>
              </a:solidFill>
            </a:endParaRPr>
          </a:p>
          <a:p>
            <a:pPr marL="0" indent="0">
              <a:buFont typeface="Arial"/>
              <a:buNone/>
            </a:pPr>
            <a:endParaRPr lang="en-US" sz="3600" baseline="-25000" dirty="0">
              <a:solidFill>
                <a:srgbClr val="FF00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2682"/>
          <a:stretch/>
        </p:blipFill>
        <p:spPr>
          <a:xfrm>
            <a:off x="2764970" y="2806700"/>
            <a:ext cx="1328059" cy="28956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488870" y="3848100"/>
            <a:ext cx="2240295" cy="1404441"/>
            <a:chOff x="3488870" y="3848100"/>
            <a:chExt cx="2240295" cy="1404441"/>
          </a:xfrm>
        </p:grpSpPr>
        <p:sp>
          <p:nvSpPr>
            <p:cNvPr id="12" name="TextBox 11"/>
            <p:cNvSpPr txBox="1"/>
            <p:nvPr/>
          </p:nvSpPr>
          <p:spPr>
            <a:xfrm>
              <a:off x="3488870" y="3848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5635" y="4483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2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36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2"/>
          <a:stretch/>
        </p:blipFill>
        <p:spPr>
          <a:xfrm>
            <a:off x="5194300" y="2946400"/>
            <a:ext cx="1504041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3500" y="414340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 rot="1101763">
            <a:off x="6631567" y="3744241"/>
            <a:ext cx="2611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AFTER</a:t>
            </a:r>
            <a:endParaRPr lang="en-US" sz="4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49300" y="2158239"/>
            <a:ext cx="81534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sz="3600" dirty="0" smtClean="0">
                <a:solidFill>
                  <a:srgbClr val="FF0080"/>
                </a:solidFill>
              </a:rPr>
              <a:t> </a:t>
            </a:r>
            <a:r>
              <a:rPr lang="en-US" sz="3600" baseline="-25000" dirty="0" smtClean="0">
                <a:solidFill>
                  <a:srgbClr val="FF0080"/>
                </a:solidFill>
              </a:rPr>
              <a:t>before</a:t>
            </a:r>
            <a:r>
              <a:rPr lang="en-US" sz="3600" dirty="0" smtClean="0">
                <a:solidFill>
                  <a:srgbClr val="FF0080"/>
                </a:solidFill>
              </a:rPr>
              <a:t> =  </a:t>
            </a:r>
            <a:r>
              <a:rPr lang="en-US" sz="36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0 kg m/s  =  </a:t>
            </a:r>
            <a:r>
              <a:rPr lang="en-US" sz="3600" dirty="0" err="1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sz="3600" baseline="-25000" dirty="0" err="1" smtClean="0">
                <a:solidFill>
                  <a:srgbClr val="0000FF"/>
                </a:solidFill>
              </a:rPr>
              <a:t>after</a:t>
            </a:r>
            <a:endParaRPr lang="en-US" sz="3600" baseline="-25000" dirty="0" smtClean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endParaRPr lang="en-US" sz="3600" baseline="-25000" dirty="0">
              <a:solidFill>
                <a:srgbClr val="FF00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2682"/>
          <a:stretch/>
        </p:blipFill>
        <p:spPr>
          <a:xfrm>
            <a:off x="2764970" y="2806700"/>
            <a:ext cx="1328059" cy="28956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488870" y="3848100"/>
            <a:ext cx="2240295" cy="1404441"/>
            <a:chOff x="3488870" y="3848100"/>
            <a:chExt cx="2240295" cy="1404441"/>
          </a:xfrm>
        </p:grpSpPr>
        <p:sp>
          <p:nvSpPr>
            <p:cNvPr id="12" name="TextBox 11"/>
            <p:cNvSpPr txBox="1"/>
            <p:nvPr/>
          </p:nvSpPr>
          <p:spPr>
            <a:xfrm>
              <a:off x="3488870" y="3848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5635" y="4483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2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90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3500" y="414340"/>
            <a:ext cx="5029200" cy="139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before</a:t>
            </a:r>
            <a:r>
              <a:rPr lang="en-US" dirty="0" smtClean="0"/>
              <a:t> =  </a:t>
            </a:r>
            <a:r>
              <a:rPr lang="en-US" sz="6600" dirty="0" smtClean="0">
                <a:latin typeface="Lucida Handwriting"/>
                <a:cs typeface="Lucida Handwriting"/>
              </a:rPr>
              <a:t>p</a:t>
            </a:r>
            <a:r>
              <a:rPr lang="en-US" dirty="0" smtClean="0"/>
              <a:t> </a:t>
            </a:r>
            <a:r>
              <a:rPr lang="en-US" baseline="-25000" dirty="0" smtClean="0"/>
              <a:t>after</a:t>
            </a:r>
          </a:p>
          <a:p>
            <a:pPr marL="0" indent="0" algn="ctr">
              <a:buFont typeface="Arial"/>
              <a:buNone/>
            </a:pPr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749300" y="2158239"/>
            <a:ext cx="8494134" cy="3683761"/>
            <a:chOff x="749300" y="2158239"/>
            <a:chExt cx="8494134" cy="368376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6412"/>
            <a:stretch/>
          </p:blipFill>
          <p:spPr>
            <a:xfrm>
              <a:off x="5194300" y="2946400"/>
              <a:ext cx="1504041" cy="28956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1101763">
              <a:off x="6631567" y="3744241"/>
              <a:ext cx="2611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00FF"/>
                  </a:solidFill>
                  <a:latin typeface="American Typewriter"/>
                  <a:cs typeface="American Typewriter"/>
                </a:rPr>
                <a:t>AFTER</a:t>
              </a:r>
              <a:endParaRPr lang="en-US" sz="4400" dirty="0">
                <a:solidFill>
                  <a:srgbClr val="0000FF"/>
                </a:solidFill>
                <a:latin typeface="American Typewriter"/>
                <a:cs typeface="American Typewriter"/>
              </a:endParaRP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749300" y="2158239"/>
              <a:ext cx="8153400" cy="13969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600" dirty="0" smtClean="0">
                  <a:solidFill>
                    <a:srgbClr val="FF0080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dirty="0" smtClean="0">
                  <a:solidFill>
                    <a:srgbClr val="FF0080"/>
                  </a:solidFill>
                </a:rPr>
                <a:t> </a:t>
              </a:r>
              <a:r>
                <a:rPr lang="en-US" sz="3600" baseline="-25000" dirty="0" smtClean="0">
                  <a:solidFill>
                    <a:srgbClr val="FF0080"/>
                  </a:solidFill>
                </a:rPr>
                <a:t>before</a:t>
              </a:r>
              <a:r>
                <a:rPr lang="en-US" sz="3600" dirty="0" smtClean="0">
                  <a:solidFill>
                    <a:srgbClr val="FF0080"/>
                  </a:solidFill>
                </a:rPr>
                <a:t> =  </a:t>
              </a:r>
              <a:r>
                <a:rPr lang="en-US" sz="36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0 kg m/s  =  </a:t>
              </a:r>
              <a:r>
                <a:rPr lang="en-US" sz="3600" dirty="0" err="1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600" baseline="-25000" dirty="0" err="1" smtClean="0">
                  <a:solidFill>
                    <a:srgbClr val="0000FF"/>
                  </a:solidFill>
                </a:rPr>
                <a:t>after</a:t>
              </a:r>
              <a:endParaRPr lang="en-US" sz="3600" baseline="-25000" dirty="0" smtClean="0">
                <a:solidFill>
                  <a:srgbClr val="0000FF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3600" baseline="-25000" dirty="0">
                <a:solidFill>
                  <a:srgbClr val="FF0080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r="52682"/>
            <a:stretch/>
          </p:blipFill>
          <p:spPr>
            <a:xfrm>
              <a:off x="2764970" y="2806700"/>
              <a:ext cx="1328059" cy="28956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3488870" y="3848100"/>
              <a:ext cx="2240295" cy="1404441"/>
              <a:chOff x="3488870" y="3848100"/>
              <a:chExt cx="2240295" cy="140444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488870" y="3848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1</a:t>
                </a:r>
                <a:endParaRPr lang="en-US" sz="4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55635" y="4483100"/>
                <a:ext cx="4735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2</a:t>
                </a:r>
                <a:endParaRPr lang="en-US" sz="4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9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2"/>
          <a:stretch/>
        </p:blipFill>
        <p:spPr>
          <a:xfrm>
            <a:off x="5194300" y="2946400"/>
            <a:ext cx="1504041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3768" y="1915349"/>
            <a:ext cx="2611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AFTER</a:t>
            </a:r>
            <a:endParaRPr lang="en-US" sz="4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93029" y="731077"/>
            <a:ext cx="4203700" cy="953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sz="2400" dirty="0" smtClean="0">
                <a:solidFill>
                  <a:srgbClr val="FF0080"/>
                </a:solidFill>
              </a:rPr>
              <a:t> </a:t>
            </a:r>
            <a:r>
              <a:rPr lang="en-US" sz="2400" baseline="-25000" dirty="0" smtClean="0">
                <a:solidFill>
                  <a:srgbClr val="FF0080"/>
                </a:solidFill>
              </a:rPr>
              <a:t>before</a:t>
            </a:r>
            <a:r>
              <a:rPr lang="en-US" sz="2400" dirty="0" smtClean="0">
                <a:solidFill>
                  <a:srgbClr val="FF0080"/>
                </a:solidFill>
              </a:rPr>
              <a:t> =  </a:t>
            </a:r>
            <a:r>
              <a:rPr lang="en-US" sz="24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0 kg m/s  =  </a:t>
            </a:r>
            <a:r>
              <a:rPr lang="en-US" sz="2400" dirty="0" err="1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after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endParaRPr lang="en-US" sz="2400" baseline="-25000" dirty="0">
              <a:solidFill>
                <a:srgbClr val="FF00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2682"/>
          <a:stretch/>
        </p:blipFill>
        <p:spPr>
          <a:xfrm>
            <a:off x="2764970" y="2806700"/>
            <a:ext cx="1328059" cy="289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968" y="3559770"/>
            <a:ext cx="233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 30 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 -10 m/s</a:t>
            </a:r>
          </a:p>
          <a:p>
            <a:endParaRPr lang="en-US" dirty="0"/>
          </a:p>
          <a:p>
            <a:r>
              <a:rPr lang="en-US" dirty="0" smtClean="0">
                <a:latin typeface="Lucida Handwriting"/>
                <a:cs typeface="Lucida Handwriting"/>
              </a:rPr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‘ = -300 kg m/s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488870" y="3848100"/>
            <a:ext cx="2240295" cy="1404441"/>
            <a:chOff x="3488870" y="3848100"/>
            <a:chExt cx="2240295" cy="1404441"/>
          </a:xfrm>
        </p:grpSpPr>
        <p:sp>
          <p:nvSpPr>
            <p:cNvPr id="3" name="TextBox 2"/>
            <p:cNvSpPr txBox="1"/>
            <p:nvPr/>
          </p:nvSpPr>
          <p:spPr>
            <a:xfrm>
              <a:off x="3488870" y="3848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5635" y="4483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2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74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2"/>
          <a:stretch/>
        </p:blipFill>
        <p:spPr>
          <a:xfrm>
            <a:off x="5194300" y="2946400"/>
            <a:ext cx="1504041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3768" y="1915349"/>
            <a:ext cx="2611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AFTER</a:t>
            </a:r>
            <a:endParaRPr lang="en-US" sz="4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93029" y="731077"/>
            <a:ext cx="4203700" cy="953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sz="2400" dirty="0" smtClean="0">
                <a:solidFill>
                  <a:srgbClr val="FF0080"/>
                </a:solidFill>
              </a:rPr>
              <a:t> </a:t>
            </a:r>
            <a:r>
              <a:rPr lang="en-US" sz="2400" baseline="-25000" dirty="0" smtClean="0">
                <a:solidFill>
                  <a:srgbClr val="FF0080"/>
                </a:solidFill>
              </a:rPr>
              <a:t>before</a:t>
            </a:r>
            <a:r>
              <a:rPr lang="en-US" sz="2400" dirty="0" smtClean="0">
                <a:solidFill>
                  <a:srgbClr val="FF0080"/>
                </a:solidFill>
              </a:rPr>
              <a:t> =  </a:t>
            </a:r>
            <a:r>
              <a:rPr lang="en-US" sz="24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0 kg m/s  =  </a:t>
            </a:r>
            <a:r>
              <a:rPr lang="en-US" sz="2400" dirty="0" err="1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after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endParaRPr lang="en-US" sz="2400" baseline="-25000" dirty="0">
              <a:solidFill>
                <a:srgbClr val="FF00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2682"/>
          <a:stretch/>
        </p:blipFill>
        <p:spPr>
          <a:xfrm>
            <a:off x="2764970" y="2806700"/>
            <a:ext cx="1328059" cy="2895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968" y="3559770"/>
            <a:ext cx="2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 30 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 -10 m/s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98341" y="3836769"/>
            <a:ext cx="233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 30 kg</a:t>
            </a:r>
          </a:p>
          <a:p>
            <a:r>
              <a:rPr lang="en-US" b="1" dirty="0" smtClean="0">
                <a:solidFill>
                  <a:srgbClr val="FF0080"/>
                </a:solidFill>
              </a:rPr>
              <a:t>V</a:t>
            </a:r>
            <a:r>
              <a:rPr lang="en-US" b="1" baseline="-25000" dirty="0" smtClean="0">
                <a:solidFill>
                  <a:srgbClr val="FF0080"/>
                </a:solidFill>
              </a:rPr>
              <a:t>2</a:t>
            </a:r>
            <a:r>
              <a:rPr lang="en-US" b="1" dirty="0" smtClean="0">
                <a:solidFill>
                  <a:srgbClr val="FF0080"/>
                </a:solidFill>
              </a:rPr>
              <a:t> =  ???????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488870" y="3848100"/>
            <a:ext cx="2240295" cy="1404441"/>
            <a:chOff x="3488870" y="3848100"/>
            <a:chExt cx="2240295" cy="1404441"/>
          </a:xfrm>
        </p:grpSpPr>
        <p:sp>
          <p:nvSpPr>
            <p:cNvPr id="3" name="TextBox 2"/>
            <p:cNvSpPr txBox="1"/>
            <p:nvPr/>
          </p:nvSpPr>
          <p:spPr>
            <a:xfrm>
              <a:off x="3488870" y="3848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5635" y="4483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2</a:t>
              </a:r>
              <a:endParaRPr lang="en-US" sz="4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9100" y="5549612"/>
            <a:ext cx="8485768" cy="584776"/>
            <a:chOff x="419100" y="5549612"/>
            <a:chExt cx="8485768" cy="584776"/>
          </a:xfrm>
        </p:grpSpPr>
        <p:sp>
          <p:nvSpPr>
            <p:cNvPr id="14" name="TextBox 13"/>
            <p:cNvSpPr txBox="1"/>
            <p:nvPr/>
          </p:nvSpPr>
          <p:spPr>
            <a:xfrm>
              <a:off x="5729165" y="5549612"/>
              <a:ext cx="317570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200" baseline="-25000" dirty="0" smtClean="0">
                  <a:solidFill>
                    <a:srgbClr val="0000FF"/>
                  </a:solidFill>
                </a:rPr>
                <a:t>2 </a:t>
              </a:r>
              <a:r>
                <a:rPr lang="en-US" sz="3200" dirty="0" smtClean="0">
                  <a:solidFill>
                    <a:srgbClr val="0000FF"/>
                  </a:solidFill>
                </a:rPr>
                <a:t>‘ =  300 kg m/s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" y="5549612"/>
              <a:ext cx="30295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200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sz="3200" dirty="0" smtClean="0">
                  <a:solidFill>
                    <a:srgbClr val="0000FF"/>
                  </a:solidFill>
                </a:rPr>
                <a:t> ‘= -300 kg m/s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00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2"/>
          <a:stretch/>
        </p:blipFill>
        <p:spPr>
          <a:xfrm>
            <a:off x="5194300" y="2946400"/>
            <a:ext cx="1504041" cy="2895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9100" y="681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Explosion #1 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43768" y="1915349"/>
            <a:ext cx="2611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AFTER</a:t>
            </a:r>
            <a:endParaRPr lang="en-US" sz="4400" dirty="0">
              <a:solidFill>
                <a:srgbClr val="0000FF"/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93029" y="731077"/>
            <a:ext cx="4203700" cy="953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FF0080"/>
                </a:solidFill>
                <a:latin typeface="Lucida Handwriting"/>
                <a:cs typeface="Lucida Handwriting"/>
              </a:rPr>
              <a:t>p</a:t>
            </a:r>
            <a:r>
              <a:rPr lang="en-US" sz="2400" dirty="0" smtClean="0">
                <a:solidFill>
                  <a:srgbClr val="FF0080"/>
                </a:solidFill>
              </a:rPr>
              <a:t> </a:t>
            </a:r>
            <a:r>
              <a:rPr lang="en-US" sz="2400" baseline="-25000" dirty="0" smtClean="0">
                <a:solidFill>
                  <a:srgbClr val="FF0080"/>
                </a:solidFill>
              </a:rPr>
              <a:t>before</a:t>
            </a:r>
            <a:r>
              <a:rPr lang="en-US" sz="2400" dirty="0" smtClean="0">
                <a:solidFill>
                  <a:srgbClr val="FF0080"/>
                </a:solidFill>
              </a:rPr>
              <a:t> =  </a:t>
            </a:r>
            <a:r>
              <a:rPr lang="en-US" sz="2400" dirty="0" smtClean="0">
                <a:solidFill>
                  <a:srgbClr val="0000FF"/>
                </a:solidFill>
                <a:latin typeface="Lucida Handwriting"/>
                <a:cs typeface="Lucida Handwriting"/>
              </a:rPr>
              <a:t>0 kg m/s  =  </a:t>
            </a:r>
            <a:r>
              <a:rPr lang="en-US" sz="2400" dirty="0" err="1" smtClean="0">
                <a:solidFill>
                  <a:srgbClr val="0000FF"/>
                </a:solidFill>
                <a:latin typeface="Lucida Handwriting"/>
                <a:cs typeface="Lucida Handwriting"/>
              </a:rPr>
              <a:t>p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after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 marL="0" indent="0">
              <a:buFont typeface="Arial"/>
              <a:buNone/>
            </a:pPr>
            <a:endParaRPr lang="en-US" sz="2400" baseline="-25000" dirty="0">
              <a:solidFill>
                <a:srgbClr val="FF00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2682"/>
          <a:stretch/>
        </p:blipFill>
        <p:spPr>
          <a:xfrm>
            <a:off x="2764970" y="2806700"/>
            <a:ext cx="1328059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14241" y="3700213"/>
            <a:ext cx="1598388" cy="646331"/>
          </a:xfrm>
          <a:prstGeom prst="rect">
            <a:avLst/>
          </a:prstGeom>
          <a:noFill/>
          <a:ln w="57150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 30 kg</a:t>
            </a:r>
          </a:p>
          <a:p>
            <a:r>
              <a:rPr lang="en-US" b="1" dirty="0" smtClean="0">
                <a:solidFill>
                  <a:srgbClr val="FF0080"/>
                </a:solidFill>
              </a:rPr>
              <a:t>V</a:t>
            </a:r>
            <a:r>
              <a:rPr lang="en-US" b="1" baseline="-25000" dirty="0" smtClean="0">
                <a:solidFill>
                  <a:srgbClr val="FF0080"/>
                </a:solidFill>
              </a:rPr>
              <a:t>2</a:t>
            </a:r>
            <a:r>
              <a:rPr lang="en-US" b="1" dirty="0" smtClean="0">
                <a:solidFill>
                  <a:srgbClr val="FF0080"/>
                </a:solidFill>
              </a:rPr>
              <a:t> =  10 m/s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6968" y="3559770"/>
            <a:ext cx="233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 30 kg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 -10 m/s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488870" y="3848100"/>
            <a:ext cx="2240295" cy="1404441"/>
            <a:chOff x="3488870" y="3848100"/>
            <a:chExt cx="2240295" cy="1404441"/>
          </a:xfrm>
        </p:grpSpPr>
        <p:sp>
          <p:nvSpPr>
            <p:cNvPr id="14" name="TextBox 13"/>
            <p:cNvSpPr txBox="1"/>
            <p:nvPr/>
          </p:nvSpPr>
          <p:spPr>
            <a:xfrm>
              <a:off x="3488870" y="3848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1</a:t>
              </a:r>
              <a:endParaRPr lang="en-US" sz="4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5635" y="4483100"/>
              <a:ext cx="4735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2</a:t>
              </a:r>
              <a:endParaRPr lang="en-US" sz="4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9100" y="5549612"/>
            <a:ext cx="8474530" cy="609888"/>
            <a:chOff x="419100" y="5549612"/>
            <a:chExt cx="8474530" cy="609888"/>
          </a:xfrm>
        </p:grpSpPr>
        <p:sp>
          <p:nvSpPr>
            <p:cNvPr id="17" name="TextBox 16"/>
            <p:cNvSpPr txBox="1"/>
            <p:nvPr/>
          </p:nvSpPr>
          <p:spPr>
            <a:xfrm>
              <a:off x="5636636" y="5574724"/>
              <a:ext cx="325699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200" baseline="-25000" dirty="0" smtClean="0">
                  <a:solidFill>
                    <a:srgbClr val="0000FF"/>
                  </a:solidFill>
                </a:rPr>
                <a:t>2</a:t>
              </a:r>
              <a:r>
                <a:rPr lang="en-US" sz="3200" dirty="0" smtClean="0">
                  <a:solidFill>
                    <a:srgbClr val="0000FF"/>
                  </a:solidFill>
                </a:rPr>
                <a:t>‘=  300 kg m/s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9100" y="5549612"/>
              <a:ext cx="30295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  <a:latin typeface="Lucida Handwriting"/>
                  <a:cs typeface="Lucida Handwriting"/>
                </a:rPr>
                <a:t>p</a:t>
              </a:r>
              <a:r>
                <a:rPr lang="en-US" sz="3200" baseline="-25000" dirty="0" smtClean="0">
                  <a:solidFill>
                    <a:srgbClr val="0000FF"/>
                  </a:solidFill>
                </a:rPr>
                <a:t>1</a:t>
              </a:r>
              <a:r>
                <a:rPr lang="en-US" sz="3200" dirty="0" smtClean="0">
                  <a:solidFill>
                    <a:srgbClr val="0000FF"/>
                  </a:solidFill>
                </a:rPr>
                <a:t>‘ = -300 kg m/s</a:t>
              </a:r>
              <a:endParaRPr lang="en-US" sz="3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9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Summary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an explosion, the sum of the momenta of each shard equals 0 if the bomb was at rest when it exploded. </a:t>
            </a:r>
          </a:p>
          <a:p>
            <a:r>
              <a:rPr lang="en-US" dirty="0" smtClean="0"/>
              <a:t>If the bomb was moving, the </a:t>
            </a:r>
            <a:r>
              <a:rPr lang="en-US" dirty="0"/>
              <a:t>the sum of the momenta of each shard equals </a:t>
            </a:r>
            <a:r>
              <a:rPr lang="en-US" dirty="0" smtClean="0"/>
              <a:t>momentum of the bomb prior to it’s explosion.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3909" y="502472"/>
            <a:ext cx="7772400" cy="296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Conservation</a:t>
            </a:r>
            <a:b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</a:br>
            <a:endParaRPr lang="en-US" sz="4800" b="1" dirty="0">
              <a:solidFill>
                <a:srgbClr val="3366FF"/>
              </a:solidFill>
              <a:latin typeface="Papyrus"/>
              <a:cs typeface="Papyru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02" y="2044668"/>
            <a:ext cx="3380187" cy="3932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916" y="1893335"/>
            <a:ext cx="3200393" cy="1831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6199" y="4177503"/>
            <a:ext cx="2546472" cy="26804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0753017">
            <a:off x="1411826" y="2658088"/>
            <a:ext cx="65875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6600"/>
                </a:solidFill>
                <a:latin typeface="Copperplate Gothic Bold"/>
                <a:cs typeface="Copperplate Gothic Bold"/>
              </a:rPr>
              <a:t>Not this kind </a:t>
            </a:r>
            <a:endParaRPr lang="en-US" sz="8000" dirty="0">
              <a:solidFill>
                <a:srgbClr val="FF6600"/>
              </a:solidFill>
              <a:latin typeface="Copperplate Gothic Bold"/>
              <a:cs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36696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9036" y="1948282"/>
            <a:ext cx="81205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Conservation</a:t>
            </a:r>
            <a:r>
              <a:rPr lang="en-US" sz="5400" dirty="0"/>
              <a:t> is the act of preserving, guarding, or protecting; wise use.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7339" y="2777271"/>
            <a:ext cx="3391344" cy="958388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0750" y="1960154"/>
            <a:ext cx="7772400" cy="2446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0000"/>
                </a:solidFill>
                <a:latin typeface="Papyrus"/>
                <a:cs typeface="Papyrus"/>
              </a:rPr>
              <a:t>Conservation </a:t>
            </a:r>
            <a:r>
              <a:rPr lang="en-US" sz="4800" b="1" dirty="0" err="1" smtClean="0">
                <a:solidFill>
                  <a:srgbClr val="000000"/>
                </a:solidFill>
                <a:latin typeface="Papyrus"/>
                <a:cs typeface="Papyrus"/>
              </a:rPr>
              <a:t>Laws</a:t>
            </a:r>
            <a:r>
              <a:rPr lang="en-US" sz="4800" b="1" dirty="0" err="1" smtClean="0">
                <a:solidFill>
                  <a:schemeClr val="bg1"/>
                </a:solidFill>
                <a:latin typeface="Papyrus"/>
                <a:cs typeface="Papyrus"/>
              </a:rPr>
              <a:t>L</a:t>
            </a:r>
            <a:r>
              <a:rPr lang="en-US" sz="800" b="1" dirty="0" err="1" smtClean="0">
                <a:solidFill>
                  <a:schemeClr val="bg1"/>
                </a:solidFill>
                <a:latin typeface="Papyrus"/>
                <a:cs typeface="Papyrus"/>
              </a:rPr>
              <a:t>kj</a:t>
            </a:r>
            <a:endParaRPr lang="en-US" sz="4800" b="1" dirty="0" smtClean="0">
              <a:solidFill>
                <a:schemeClr val="bg1"/>
              </a:solidFill>
              <a:latin typeface="Papyrus"/>
              <a:cs typeface="Papyrus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Papyrus"/>
                <a:cs typeface="Papyrus"/>
              </a:rPr>
              <a:t>in </a:t>
            </a:r>
            <a:r>
              <a:rPr lang="en-US" sz="3200" b="1" dirty="0" smtClean="0">
                <a:latin typeface="Papyrus"/>
                <a:cs typeface="Papyrus"/>
              </a:rPr>
              <a:t>Science mean a particular measureable</a:t>
            </a:r>
          </a:p>
          <a:p>
            <a:endParaRPr lang="en-US" sz="3200" b="1" dirty="0" smtClean="0">
              <a:latin typeface="Papyrus"/>
              <a:cs typeface="Papyrus"/>
            </a:endParaRPr>
          </a:p>
          <a:p>
            <a:r>
              <a:rPr lang="en-US" sz="3200" b="1" dirty="0" smtClean="0">
                <a:latin typeface="Papyrus"/>
                <a:cs typeface="Papyrus"/>
              </a:rPr>
              <a:t> quantity is   </a:t>
            </a:r>
            <a:r>
              <a:rPr lang="en-US" sz="3200" dirty="0" smtClean="0">
                <a:latin typeface="Papyrus"/>
                <a:cs typeface="Papyrus"/>
              </a:rPr>
              <a:t>preserved  </a:t>
            </a:r>
          </a:p>
          <a:p>
            <a:r>
              <a:rPr lang="en-US" sz="3200" dirty="0" smtClean="0">
                <a:latin typeface="Papyrus"/>
                <a:cs typeface="Papyrus"/>
              </a:rPr>
              <a:t> </a:t>
            </a:r>
          </a:p>
          <a:p>
            <a:r>
              <a:rPr lang="en-US" sz="3200" dirty="0" smtClean="0">
                <a:latin typeface="Papyrus"/>
                <a:cs typeface="Papyrus"/>
              </a:rPr>
              <a:t>within a closed system. </a:t>
            </a:r>
          </a:p>
          <a:p>
            <a:endParaRPr lang="en-US" sz="3200" b="1" dirty="0">
              <a:solidFill>
                <a:srgbClr val="3366FF"/>
              </a:solidFill>
              <a:latin typeface="Papyrus"/>
              <a:cs typeface="Papyru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6950" y="2835755"/>
            <a:ext cx="2258050" cy="695544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273" y="756472"/>
            <a:ext cx="7772400" cy="170944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Conservation</a:t>
            </a:r>
            <a:r>
              <a:rPr lang="en-US" sz="4800" b="1" dirty="0">
                <a:solidFill>
                  <a:srgbClr val="3366FF"/>
                </a:solidFill>
                <a:latin typeface="Papyrus"/>
                <a:cs typeface="Papyrus"/>
              </a:rPr>
              <a:t> </a:t>
            </a:r>
            <a:r>
              <a:rPr lang="en-US" sz="4800" b="1" dirty="0" smtClean="0">
                <a:solidFill>
                  <a:srgbClr val="3366FF"/>
                </a:solidFill>
                <a:latin typeface="Papyrus"/>
                <a:cs typeface="Papyrus"/>
              </a:rPr>
              <a:t>Laws</a:t>
            </a:r>
            <a:endParaRPr lang="en-US" sz="4800" b="1" dirty="0">
              <a:solidFill>
                <a:srgbClr val="3366FF"/>
              </a:solidFill>
              <a:latin typeface="Papyrus"/>
              <a:cs typeface="Papyru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5890" y="3666312"/>
            <a:ext cx="7857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Matter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696" y="3156402"/>
            <a:ext cx="7857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Mass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6890" y="4242732"/>
            <a:ext cx="603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Electric Charge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4973" y="4844225"/>
            <a:ext cx="648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Angular Momentum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0323" y="5408782"/>
            <a:ext cx="486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Papyrus"/>
                <a:cs typeface="Papyrus"/>
              </a:rPr>
              <a:t>Energy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001" y="2654220"/>
            <a:ext cx="648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Papyrus"/>
                <a:cs typeface="Papyrus"/>
              </a:rPr>
              <a:t>The Law of Conservation</a:t>
            </a:r>
            <a:r>
              <a:rPr lang="en-US" dirty="0">
                <a:solidFill>
                  <a:srgbClr val="FF0000"/>
                </a:solidFill>
                <a:latin typeface="Papyrus"/>
                <a:cs typeface="Papyru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pyrus"/>
                <a:cs typeface="Papyrus"/>
              </a:rPr>
              <a:t>of  </a:t>
            </a:r>
            <a:r>
              <a:rPr lang="en-US" sz="2400" b="1" dirty="0" smtClean="0">
                <a:solidFill>
                  <a:srgbClr val="FF0000"/>
                </a:solidFill>
                <a:latin typeface="Papyrus"/>
                <a:cs typeface="Papyrus"/>
              </a:rPr>
              <a:t>Linear Momentum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43" y="640628"/>
            <a:ext cx="8229600" cy="26114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Law of Conservation of Momentum states that the </a:t>
            </a:r>
            <a:r>
              <a:rPr lang="en-US" dirty="0" smtClean="0"/>
              <a:t>total </a:t>
            </a:r>
            <a:r>
              <a:rPr lang="en-US" dirty="0" smtClean="0"/>
              <a:t>momentum of a closed system remains the same. </a:t>
            </a:r>
            <a:endParaRPr lang="en-US" dirty="0"/>
          </a:p>
        </p:txBody>
      </p:sp>
      <p:pic>
        <p:nvPicPr>
          <p:cNvPr id="7" name="Picture 6" descr="Slide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6" t="32317" b="43283"/>
          <a:stretch/>
        </p:blipFill>
        <p:spPr>
          <a:xfrm>
            <a:off x="1471823" y="3420465"/>
            <a:ext cx="3203555" cy="2390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7035" y="3420465"/>
            <a:ext cx="3969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There may be momentum shifts within the system but the total momentum </a:t>
            </a:r>
            <a:r>
              <a:rPr lang="en-US" sz="2800" smtClean="0">
                <a:solidFill>
                  <a:srgbClr val="FF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remains the same. </a:t>
            </a:r>
            <a:endParaRPr lang="en-US" sz="2800" dirty="0">
              <a:solidFill>
                <a:srgbClr val="FF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862"/>
            <a:ext cx="8229600" cy="26114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Law of Conservation of Momentum states that the  total momentum of a </a:t>
            </a:r>
            <a:r>
              <a:rPr lang="en-US" dirty="0" smtClean="0">
                <a:solidFill>
                  <a:srgbClr val="0000FF"/>
                </a:solidFill>
              </a:rPr>
              <a:t>closed system</a:t>
            </a:r>
            <a:r>
              <a:rPr lang="en-US" dirty="0" smtClean="0"/>
              <a:t> remains the same. </a:t>
            </a:r>
            <a:endParaRPr lang="en-US" dirty="0"/>
          </a:p>
        </p:txBody>
      </p:sp>
      <p:pic>
        <p:nvPicPr>
          <p:cNvPr id="7" name="Picture 6" descr="Slide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6" t="32317" b="43283"/>
          <a:stretch/>
        </p:blipFill>
        <p:spPr>
          <a:xfrm>
            <a:off x="6278201" y="3670300"/>
            <a:ext cx="2242489" cy="1673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416300"/>
            <a:ext cx="5156200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user-defined system where the measured quantities 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can shift in the system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but not flow in or out. 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3136900"/>
            <a:ext cx="6223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4064000" y="3136900"/>
            <a:ext cx="15494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4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61935" y="845053"/>
            <a:ext cx="4238085" cy="8291070"/>
            <a:chOff x="365484" y="692653"/>
            <a:chExt cx="4238085" cy="82910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0425" y="1277435"/>
              <a:ext cx="3853144" cy="770628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020588">
              <a:off x="239033" y="3986828"/>
              <a:ext cx="2552499" cy="108018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81751">
              <a:off x="365484" y="4277525"/>
              <a:ext cx="2552499" cy="108018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515282" y="692653"/>
              <a:ext cx="18760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$ 30</a:t>
              </a:r>
              <a:endParaRPr lang="en-US" sz="4000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40922" y="1066804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Ben has $ 30.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 smtClean="0"/>
              <a:t>He puts $10 in his front shirt pocket and $20 in his jeans pocket. </a:t>
            </a:r>
            <a:endParaRPr lang="en-US" sz="3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2920">
            <a:off x="6045258" y="3052494"/>
            <a:ext cx="2552499" cy="1080188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4022322" y="845053"/>
            <a:ext cx="5121678" cy="7569200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0921" y="533400"/>
            <a:ext cx="7046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Eurostile"/>
                <a:cs typeface="Eurostile"/>
              </a:rPr>
              <a:t>Law of Conservation of Cash</a:t>
            </a:r>
            <a:endParaRPr lang="en-US" sz="2800" dirty="0">
              <a:solidFill>
                <a:srgbClr val="008000"/>
              </a:solidFill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7797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769</Words>
  <Application>Microsoft Macintosh PowerPoint</Application>
  <PresentationFormat>On-screen Show (4:3)</PresentationFormat>
  <Paragraphs>172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American Typewriter</vt:lpstr>
      <vt:lpstr>Athelas Regular</vt:lpstr>
      <vt:lpstr>Avenir Black</vt:lpstr>
      <vt:lpstr>Avenir Black Oblique</vt:lpstr>
      <vt:lpstr>Calibri</vt:lpstr>
      <vt:lpstr>Constantia</vt:lpstr>
      <vt:lpstr>Copperplate Gothic Bold</vt:lpstr>
      <vt:lpstr>Eurostile</vt:lpstr>
      <vt:lpstr>Lucida Handwriting</vt:lpstr>
      <vt:lpstr>Papyrus</vt:lpstr>
      <vt:lpstr>Arial</vt:lpstr>
      <vt:lpstr>Office Theme</vt:lpstr>
      <vt:lpstr>The Law of Conservation  of  Linear Momentum</vt:lpstr>
      <vt:lpstr>I can use The Law of Conservation  of  Linear Momentum to evaluate systems.</vt:lpstr>
      <vt:lpstr>PowerPoint Presentation</vt:lpstr>
      <vt:lpstr>PowerPoint Presentation</vt:lpstr>
      <vt:lpstr>PowerPoint Presentation</vt:lpstr>
      <vt:lpstr>Conservation Laws</vt:lpstr>
      <vt:lpstr>Law of Conservation of Momentum states that the total momentum of a closed system remains the same. </vt:lpstr>
      <vt:lpstr>Law of Conservation of Momentum states that the  total momentum of a closed system remains the same. </vt:lpstr>
      <vt:lpstr>PowerPoint Presentation</vt:lpstr>
      <vt:lpstr>PowerPoint Presentation</vt:lpstr>
      <vt:lpstr>PowerPoint Presentation</vt:lpstr>
      <vt:lpstr>How is the Law of Conservation of Momentum helpful??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</vt:lpstr>
    </vt:vector>
  </TitlesOfParts>
  <Company>NKCSD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Holwick</dc:creator>
  <cp:lastModifiedBy>Marcia Holwick</cp:lastModifiedBy>
  <cp:revision>56</cp:revision>
  <dcterms:created xsi:type="dcterms:W3CDTF">2015-02-11T23:14:26Z</dcterms:created>
  <dcterms:modified xsi:type="dcterms:W3CDTF">2017-12-28T20:48:19Z</dcterms:modified>
</cp:coreProperties>
</file>